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60" r:id="rId5"/>
    <p:sldId id="262" r:id="rId6"/>
    <p:sldId id="261" r:id="rId7"/>
    <p:sldId id="263" r:id="rId8"/>
    <p:sldId id="264" r:id="rId9"/>
    <p:sldId id="266" r:id="rId10"/>
    <p:sldId id="267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/>
    <p:restoredTop sz="92920"/>
  </p:normalViewPr>
  <p:slideViewPr>
    <p:cSldViewPr snapToGrid="0" snapToObjects="1">
      <p:cViewPr>
        <p:scale>
          <a:sx n="72" d="100"/>
          <a:sy n="72" d="100"/>
        </p:scale>
        <p:origin x="54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766FF-A843-484D-B71F-470734C40F75}" type="datetimeFigureOut">
              <a:t>6/6/17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F05A8-7629-6E42-8354-D3DB8539B06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2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766FF-A843-484D-B71F-470734C40F75}" type="datetimeFigureOut">
              <a:t>6/6/17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F05A8-7629-6E42-8354-D3DB8539B06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571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766FF-A843-484D-B71F-470734C40F75}" type="datetimeFigureOut">
              <a:t>6/6/17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F05A8-7629-6E42-8354-D3DB8539B06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342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083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92696"/>
            <a:ext cx="7886700" cy="498426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766FF-A843-484D-B71F-470734C40F75}" type="datetimeFigureOut">
              <a:t>6/6/17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F05A8-7629-6E42-8354-D3DB8539B06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60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766FF-A843-484D-B71F-470734C40F75}" type="datetimeFigureOut">
              <a:t>6/6/17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F05A8-7629-6E42-8354-D3DB8539B06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235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766FF-A843-484D-B71F-470734C40F75}" type="datetimeFigureOut">
              <a:t>6/6/17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F05A8-7629-6E42-8354-D3DB8539B06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28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766FF-A843-484D-B71F-470734C40F75}" type="datetimeFigureOut">
              <a:t>6/6/17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F05A8-7629-6E42-8354-D3DB8539B06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289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766FF-A843-484D-B71F-470734C40F75}" type="datetimeFigureOut">
              <a:t>6/6/17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F05A8-7629-6E42-8354-D3DB8539B06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6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766FF-A843-484D-B71F-470734C40F75}" type="datetimeFigureOut">
              <a:t>6/6/17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F05A8-7629-6E42-8354-D3DB8539B06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95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766FF-A843-484D-B71F-470734C40F75}" type="datetimeFigureOut">
              <a:t>6/6/17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F05A8-7629-6E42-8354-D3DB8539B06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99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766FF-A843-484D-B71F-470734C40F75}" type="datetimeFigureOut">
              <a:t>6/6/17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F05A8-7629-6E42-8354-D3DB8539B06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889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766FF-A843-484D-B71F-470734C40F75}" type="datetimeFigureOut">
              <a:t>6/6/17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F05A8-7629-6E42-8354-D3DB8539B06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878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3751"/>
            <a:ext cx="7772400" cy="1849437"/>
          </a:xfrm>
        </p:spPr>
        <p:txBody>
          <a:bodyPr/>
          <a:lstStyle/>
          <a:p>
            <a:r>
              <a:rPr lang="en-US"/>
              <a:t>Using Raycast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0376"/>
            <a:ext cx="6858000" cy="1928812"/>
          </a:xfrm>
        </p:spPr>
        <p:txBody>
          <a:bodyPr/>
          <a:lstStyle/>
          <a:p>
            <a:r>
              <a:rPr lang="en-US"/>
              <a:t>Used to collide bullet to target</a:t>
            </a:r>
          </a:p>
          <a:p>
            <a:r>
              <a:rPr lang="en-US"/>
              <a:t>Usually in first person shooter game</a:t>
            </a:r>
          </a:p>
          <a:p>
            <a:endParaRPr lang="en-US"/>
          </a:p>
          <a:p>
            <a:r>
              <a:rPr lang="en-US"/>
              <a:t>Kristo Radion Purba</a:t>
            </a:r>
          </a:p>
        </p:txBody>
      </p:sp>
    </p:spTree>
    <p:extLst>
      <p:ext uri="{BB962C8B-B14F-4D97-AF65-F5344CB8AC3E}">
        <p14:creationId xmlns:p14="http://schemas.microsoft.com/office/powerpoint/2010/main" val="120022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42925" y="0"/>
            <a:ext cx="8072438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>
                <a:solidFill>
                  <a:srgbClr val="009695"/>
                </a:solidFill>
                <a:effectLst/>
                <a:latin typeface="Menlo" charset="0"/>
              </a:rPr>
              <a:t>using</a:t>
            </a: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 UnityEngine;</a:t>
            </a:r>
            <a:r>
              <a:rPr lang="en-US" sz="600">
                <a:latin typeface="Menlo" charset="0"/>
              </a:rPr>
              <a:t/>
            </a:r>
            <a:br>
              <a:rPr lang="en-US" sz="600">
                <a:latin typeface="Menlo" charset="0"/>
              </a:rPr>
            </a:br>
            <a:r>
              <a:rPr lang="en-US" sz="600">
                <a:solidFill>
                  <a:srgbClr val="009695"/>
                </a:solidFill>
                <a:effectLst/>
                <a:latin typeface="Menlo" charset="0"/>
              </a:rPr>
              <a:t>using</a:t>
            </a: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 System.Collections;</a:t>
            </a:r>
            <a:r>
              <a:rPr lang="en-US" sz="600">
                <a:latin typeface="Menlo" charset="0"/>
              </a:rPr>
              <a:t/>
            </a:r>
            <a:br>
              <a:rPr lang="en-US" sz="600">
                <a:latin typeface="Menlo" charset="0"/>
              </a:rPr>
            </a:br>
            <a:r>
              <a:rPr lang="en-US" sz="600" i="1">
                <a:solidFill>
                  <a:srgbClr val="888888"/>
                </a:solidFill>
                <a:effectLst/>
                <a:latin typeface="Menlo" charset="0"/>
              </a:rPr>
              <a:t>/// &lt;summary&gt;</a:t>
            </a:r>
            <a:r>
              <a:rPr lang="en-US" sz="600">
                <a:latin typeface="Menlo" charset="0"/>
              </a:rPr>
              <a:t/>
            </a:r>
            <a:br>
              <a:rPr lang="en-US" sz="600">
                <a:latin typeface="Menlo" charset="0"/>
              </a:rPr>
            </a:br>
            <a:r>
              <a:rPr lang="en-US" sz="600" i="1">
                <a:solidFill>
                  <a:srgbClr val="888888"/>
                </a:solidFill>
                <a:effectLst/>
                <a:latin typeface="Menlo" charset="0"/>
              </a:rPr>
              <a:t>/// A straightforward C# conversion of the JavaScript smartCrosshair (tentatively named)</a:t>
            </a:r>
            <a:r>
              <a:rPr lang="en-US" sz="600">
                <a:latin typeface="Menlo" charset="0"/>
              </a:rPr>
              <a:t/>
            </a:r>
            <a:br>
              <a:rPr lang="en-US" sz="600">
                <a:latin typeface="Menlo" charset="0"/>
              </a:rPr>
            </a:br>
            <a:r>
              <a:rPr lang="en-US" sz="600" i="1">
                <a:solidFill>
                  <a:srgbClr val="888888"/>
                </a:solidFill>
                <a:effectLst/>
                <a:latin typeface="Menlo" charset="0"/>
              </a:rPr>
              <a:t>/// Works similarly to original</a:t>
            </a:r>
            <a:r>
              <a:rPr lang="en-US" sz="600">
                <a:latin typeface="Menlo" charset="0"/>
              </a:rPr>
              <a:t/>
            </a:r>
            <a:br>
              <a:rPr lang="en-US" sz="600">
                <a:latin typeface="Menlo" charset="0"/>
              </a:rPr>
            </a:br>
            <a:r>
              <a:rPr lang="en-US" sz="600" i="1">
                <a:solidFill>
                  <a:srgbClr val="888888"/>
                </a:solidFill>
                <a:effectLst/>
                <a:latin typeface="Menlo" charset="0"/>
              </a:rPr>
              <a:t>/// &lt;/summary&gt;</a:t>
            </a:r>
            <a:r>
              <a:rPr lang="en-US" sz="600">
                <a:latin typeface="Menlo" charset="0"/>
              </a:rPr>
              <a:t/>
            </a:r>
            <a:br>
              <a:rPr lang="en-US" sz="600">
                <a:latin typeface="Menlo" charset="0"/>
              </a:rPr>
            </a:br>
            <a:r>
              <a:rPr lang="en-US" sz="600">
                <a:solidFill>
                  <a:srgbClr val="009695"/>
                </a:solidFill>
                <a:effectLst/>
                <a:latin typeface="Menlo" charset="0"/>
              </a:rPr>
              <a:t>public</a:t>
            </a: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 </a:t>
            </a:r>
            <a:r>
              <a:rPr lang="en-US" sz="600">
                <a:solidFill>
                  <a:srgbClr val="009695"/>
                </a:solidFill>
                <a:effectLst/>
                <a:latin typeface="Menlo" charset="0"/>
              </a:rPr>
              <a:t>class</a:t>
            </a: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 </a:t>
            </a:r>
            <a:r>
              <a:rPr lang="en-US" sz="600">
                <a:solidFill>
                  <a:srgbClr val="3364A4"/>
                </a:solidFill>
                <a:effectLst/>
                <a:latin typeface="Menlo" charset="0"/>
              </a:rPr>
              <a:t>SmartCrosshair</a:t>
            </a: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 : </a:t>
            </a:r>
            <a:r>
              <a:rPr lang="en-US" sz="600">
                <a:solidFill>
                  <a:srgbClr val="3364A4"/>
                </a:solidFill>
                <a:effectLst/>
                <a:latin typeface="Menlo" charset="0"/>
              </a:rPr>
              <a:t>MonoBehaviour</a:t>
            </a:r>
            <a:r>
              <a:rPr lang="en-US" sz="600">
                <a:latin typeface="Menlo" charset="0"/>
              </a:rPr>
              <a:t/>
            </a:r>
            <a:br>
              <a:rPr lang="en-US" sz="600">
                <a:latin typeface="Menlo" charset="0"/>
              </a:rPr>
            </a:b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{</a:t>
            </a:r>
            <a:r>
              <a:rPr lang="en-US" sz="600">
                <a:latin typeface="Menlo" charset="0"/>
              </a:rPr>
              <a:t/>
            </a:r>
            <a:br>
              <a:rPr lang="en-US" sz="600">
                <a:latin typeface="Menlo" charset="0"/>
              </a:rPr>
            </a:b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    </a:t>
            </a:r>
            <a:r>
              <a:rPr lang="en-US" sz="600">
                <a:solidFill>
                  <a:srgbClr val="C12DAC"/>
                </a:solidFill>
                <a:effectLst/>
                <a:latin typeface="Menlo" charset="0"/>
              </a:rPr>
              <a:t>#region Fields</a:t>
            </a:r>
            <a:r>
              <a:rPr lang="en-US" sz="600">
                <a:latin typeface="Menlo" charset="0"/>
              </a:rPr>
              <a:t/>
            </a:r>
            <a:br>
              <a:rPr lang="en-US" sz="600">
                <a:latin typeface="Menlo" charset="0"/>
              </a:rPr>
            </a:b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    </a:t>
            </a:r>
            <a:r>
              <a:rPr lang="en-US" sz="600">
                <a:solidFill>
                  <a:srgbClr val="009695"/>
                </a:solidFill>
                <a:effectLst/>
                <a:latin typeface="Menlo" charset="0"/>
              </a:rPr>
              <a:t>public</a:t>
            </a: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 </a:t>
            </a:r>
            <a:r>
              <a:rPr lang="en-US" sz="600">
                <a:solidFill>
                  <a:srgbClr val="009695"/>
                </a:solidFill>
                <a:effectLst/>
                <a:latin typeface="Menlo" charset="0"/>
              </a:rPr>
              <a:t>bool</a:t>
            </a: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 drawCrosshair = </a:t>
            </a:r>
            <a:r>
              <a:rPr lang="en-US" sz="600">
                <a:solidFill>
                  <a:srgbClr val="009695"/>
                </a:solidFill>
                <a:effectLst/>
                <a:latin typeface="Menlo" charset="0"/>
              </a:rPr>
              <a:t>true</a:t>
            </a: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;</a:t>
            </a:r>
            <a:r>
              <a:rPr lang="en-US" sz="600">
                <a:latin typeface="Menlo" charset="0"/>
              </a:rPr>
              <a:t/>
            </a:r>
            <a:br>
              <a:rPr lang="en-US" sz="600">
                <a:latin typeface="Menlo" charset="0"/>
              </a:rPr>
            </a:b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    </a:t>
            </a:r>
            <a:r>
              <a:rPr lang="en-US" sz="600">
                <a:solidFill>
                  <a:srgbClr val="009695"/>
                </a:solidFill>
                <a:effectLst/>
                <a:latin typeface="Menlo" charset="0"/>
              </a:rPr>
              <a:t>public</a:t>
            </a: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 </a:t>
            </a:r>
            <a:r>
              <a:rPr lang="en-US" sz="600">
                <a:solidFill>
                  <a:srgbClr val="3364A4"/>
                </a:solidFill>
                <a:effectLst/>
                <a:latin typeface="Menlo" charset="0"/>
              </a:rPr>
              <a:t>Color</a:t>
            </a: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 crosshairColor = </a:t>
            </a:r>
            <a:r>
              <a:rPr lang="en-US" sz="600">
                <a:solidFill>
                  <a:srgbClr val="3364A4"/>
                </a:solidFill>
                <a:effectLst/>
                <a:latin typeface="Menlo" charset="0"/>
              </a:rPr>
              <a:t>Color</a:t>
            </a: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.white;</a:t>
            </a:r>
            <a:r>
              <a:rPr lang="en-US" sz="600">
                <a:latin typeface="Menlo" charset="0"/>
              </a:rPr>
              <a:t/>
            </a:r>
            <a:br>
              <a:rPr lang="en-US" sz="600">
                <a:latin typeface="Menlo" charset="0"/>
              </a:rPr>
            </a:b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    </a:t>
            </a:r>
            <a:r>
              <a:rPr lang="en-US" sz="600">
                <a:solidFill>
                  <a:srgbClr val="009695"/>
                </a:solidFill>
                <a:effectLst/>
                <a:latin typeface="Menlo" charset="0"/>
              </a:rPr>
              <a:t>public</a:t>
            </a: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 </a:t>
            </a:r>
            <a:r>
              <a:rPr lang="en-US" sz="600">
                <a:solidFill>
                  <a:srgbClr val="009695"/>
                </a:solidFill>
                <a:effectLst/>
                <a:latin typeface="Menlo" charset="0"/>
              </a:rPr>
              <a:t>float</a:t>
            </a: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 width = </a:t>
            </a:r>
            <a:r>
              <a:rPr lang="en-US" sz="600">
                <a:solidFill>
                  <a:srgbClr val="F57D00"/>
                </a:solidFill>
                <a:effectLst/>
                <a:latin typeface="Menlo" charset="0"/>
              </a:rPr>
              <a:t>1</a:t>
            </a: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;</a:t>
            </a:r>
            <a:r>
              <a:rPr lang="en-US" sz="600">
                <a:latin typeface="Menlo" charset="0"/>
              </a:rPr>
              <a:t/>
            </a:r>
            <a:br>
              <a:rPr lang="en-US" sz="600">
                <a:latin typeface="Menlo" charset="0"/>
              </a:rPr>
            </a:b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    </a:t>
            </a:r>
            <a:r>
              <a:rPr lang="en-US" sz="600">
                <a:solidFill>
                  <a:srgbClr val="009695"/>
                </a:solidFill>
                <a:effectLst/>
                <a:latin typeface="Menlo" charset="0"/>
              </a:rPr>
              <a:t>public</a:t>
            </a: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 </a:t>
            </a:r>
            <a:r>
              <a:rPr lang="en-US" sz="600">
                <a:solidFill>
                  <a:srgbClr val="009695"/>
                </a:solidFill>
                <a:effectLst/>
                <a:latin typeface="Menlo" charset="0"/>
              </a:rPr>
              <a:t>float</a:t>
            </a: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 height = </a:t>
            </a:r>
            <a:r>
              <a:rPr lang="en-US" sz="600">
                <a:solidFill>
                  <a:srgbClr val="F57D00"/>
                </a:solidFill>
                <a:effectLst/>
                <a:latin typeface="Menlo" charset="0"/>
              </a:rPr>
              <a:t>3</a:t>
            </a: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;</a:t>
            </a:r>
            <a:r>
              <a:rPr lang="en-US" sz="600">
                <a:latin typeface="Menlo" charset="0"/>
              </a:rPr>
              <a:t/>
            </a:r>
            <a:br>
              <a:rPr lang="en-US" sz="600">
                <a:latin typeface="Menlo" charset="0"/>
              </a:rPr>
            </a:br>
            <a:r>
              <a:rPr lang="en-US" sz="600">
                <a:latin typeface="Menlo" charset="0"/>
              </a:rPr>
              <a:t/>
            </a:r>
            <a:br>
              <a:rPr lang="en-US" sz="600">
                <a:latin typeface="Menlo" charset="0"/>
              </a:rPr>
            </a:b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    [System.</a:t>
            </a:r>
            <a:r>
              <a:rPr lang="en-US" sz="600">
                <a:solidFill>
                  <a:srgbClr val="3364A4"/>
                </a:solidFill>
                <a:effectLst/>
                <a:latin typeface="Menlo" charset="0"/>
              </a:rPr>
              <a:t>Serializable</a:t>
            </a: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]</a:t>
            </a:r>
            <a:r>
              <a:rPr lang="en-US" sz="600">
                <a:latin typeface="Menlo" charset="0"/>
              </a:rPr>
              <a:t/>
            </a:r>
            <a:br>
              <a:rPr lang="en-US" sz="600">
                <a:latin typeface="Menlo" charset="0"/>
              </a:rPr>
            </a:b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    </a:t>
            </a:r>
            <a:r>
              <a:rPr lang="en-US" sz="600">
                <a:solidFill>
                  <a:srgbClr val="009695"/>
                </a:solidFill>
                <a:effectLst/>
                <a:latin typeface="Menlo" charset="0"/>
              </a:rPr>
              <a:t>public</a:t>
            </a: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 </a:t>
            </a:r>
            <a:r>
              <a:rPr lang="en-US" sz="600">
                <a:solidFill>
                  <a:srgbClr val="009695"/>
                </a:solidFill>
                <a:effectLst/>
                <a:latin typeface="Menlo" charset="0"/>
              </a:rPr>
              <a:t>class</a:t>
            </a: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 </a:t>
            </a:r>
            <a:r>
              <a:rPr lang="en-US" sz="600">
                <a:solidFill>
                  <a:srgbClr val="3364A4"/>
                </a:solidFill>
                <a:effectLst/>
                <a:latin typeface="Menlo" charset="0"/>
              </a:rPr>
              <a:t>spreading</a:t>
            </a:r>
            <a:r>
              <a:rPr lang="en-US" sz="600">
                <a:latin typeface="Menlo" charset="0"/>
              </a:rPr>
              <a:t/>
            </a:r>
            <a:br>
              <a:rPr lang="en-US" sz="600">
                <a:latin typeface="Menlo" charset="0"/>
              </a:rPr>
            </a:b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    {</a:t>
            </a:r>
            <a:r>
              <a:rPr lang="en-US" sz="600">
                <a:latin typeface="Menlo" charset="0"/>
              </a:rPr>
              <a:t/>
            </a:r>
            <a:br>
              <a:rPr lang="en-US" sz="600">
                <a:latin typeface="Menlo" charset="0"/>
              </a:rPr>
            </a:b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        </a:t>
            </a:r>
            <a:r>
              <a:rPr lang="en-US" sz="600">
                <a:solidFill>
                  <a:srgbClr val="009695"/>
                </a:solidFill>
                <a:effectLst/>
                <a:latin typeface="Menlo" charset="0"/>
              </a:rPr>
              <a:t>public</a:t>
            </a: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 </a:t>
            </a:r>
            <a:r>
              <a:rPr lang="en-US" sz="600">
                <a:solidFill>
                  <a:srgbClr val="009695"/>
                </a:solidFill>
                <a:effectLst/>
                <a:latin typeface="Menlo" charset="0"/>
              </a:rPr>
              <a:t>float</a:t>
            </a: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 sSpread = </a:t>
            </a:r>
            <a:r>
              <a:rPr lang="en-US" sz="600">
                <a:solidFill>
                  <a:srgbClr val="F57D00"/>
                </a:solidFill>
                <a:effectLst/>
                <a:latin typeface="Menlo" charset="0"/>
              </a:rPr>
              <a:t>20</a:t>
            </a: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;</a:t>
            </a:r>
            <a:r>
              <a:rPr lang="en-US" sz="600">
                <a:latin typeface="Menlo" charset="0"/>
              </a:rPr>
              <a:t/>
            </a:r>
            <a:br>
              <a:rPr lang="en-US" sz="600">
                <a:latin typeface="Menlo" charset="0"/>
              </a:rPr>
            </a:b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        </a:t>
            </a:r>
            <a:r>
              <a:rPr lang="en-US" sz="600">
                <a:solidFill>
                  <a:srgbClr val="009695"/>
                </a:solidFill>
                <a:effectLst/>
                <a:latin typeface="Menlo" charset="0"/>
              </a:rPr>
              <a:t>public</a:t>
            </a: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 </a:t>
            </a:r>
            <a:r>
              <a:rPr lang="en-US" sz="600">
                <a:solidFill>
                  <a:srgbClr val="009695"/>
                </a:solidFill>
                <a:effectLst/>
                <a:latin typeface="Menlo" charset="0"/>
              </a:rPr>
              <a:t>float</a:t>
            </a: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 maxSpread = </a:t>
            </a:r>
            <a:r>
              <a:rPr lang="en-US" sz="600">
                <a:solidFill>
                  <a:srgbClr val="F57D00"/>
                </a:solidFill>
                <a:effectLst/>
                <a:latin typeface="Menlo" charset="0"/>
              </a:rPr>
              <a:t>60</a:t>
            </a: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;</a:t>
            </a:r>
            <a:r>
              <a:rPr lang="en-US" sz="600">
                <a:latin typeface="Menlo" charset="0"/>
              </a:rPr>
              <a:t/>
            </a:r>
            <a:br>
              <a:rPr lang="en-US" sz="600">
                <a:latin typeface="Menlo" charset="0"/>
              </a:rPr>
            </a:b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        </a:t>
            </a:r>
            <a:r>
              <a:rPr lang="en-US" sz="600">
                <a:solidFill>
                  <a:srgbClr val="009695"/>
                </a:solidFill>
                <a:effectLst/>
                <a:latin typeface="Menlo" charset="0"/>
              </a:rPr>
              <a:t>public</a:t>
            </a: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 </a:t>
            </a:r>
            <a:r>
              <a:rPr lang="en-US" sz="600">
                <a:solidFill>
                  <a:srgbClr val="009695"/>
                </a:solidFill>
                <a:effectLst/>
                <a:latin typeface="Menlo" charset="0"/>
              </a:rPr>
              <a:t>float</a:t>
            </a: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 minSpread = </a:t>
            </a:r>
            <a:r>
              <a:rPr lang="en-US" sz="600">
                <a:solidFill>
                  <a:srgbClr val="F57D00"/>
                </a:solidFill>
                <a:effectLst/>
                <a:latin typeface="Menlo" charset="0"/>
              </a:rPr>
              <a:t>20</a:t>
            </a: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;</a:t>
            </a:r>
            <a:r>
              <a:rPr lang="en-US" sz="600">
                <a:latin typeface="Menlo" charset="0"/>
              </a:rPr>
              <a:t/>
            </a:r>
            <a:br>
              <a:rPr lang="en-US" sz="600">
                <a:latin typeface="Menlo" charset="0"/>
              </a:rPr>
            </a:b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        </a:t>
            </a:r>
            <a:r>
              <a:rPr lang="en-US" sz="600">
                <a:solidFill>
                  <a:srgbClr val="009695"/>
                </a:solidFill>
                <a:effectLst/>
                <a:latin typeface="Menlo" charset="0"/>
              </a:rPr>
              <a:t>public</a:t>
            </a: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 </a:t>
            </a:r>
            <a:r>
              <a:rPr lang="en-US" sz="600">
                <a:solidFill>
                  <a:srgbClr val="009695"/>
                </a:solidFill>
                <a:effectLst/>
                <a:latin typeface="Menlo" charset="0"/>
              </a:rPr>
              <a:t>float</a:t>
            </a: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 spreadPerSecond = </a:t>
            </a:r>
            <a:r>
              <a:rPr lang="en-US" sz="600">
                <a:solidFill>
                  <a:srgbClr val="F57D00"/>
                </a:solidFill>
                <a:effectLst/>
                <a:latin typeface="Menlo" charset="0"/>
              </a:rPr>
              <a:t>30</a:t>
            </a: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;</a:t>
            </a:r>
            <a:r>
              <a:rPr lang="en-US" sz="600">
                <a:latin typeface="Menlo" charset="0"/>
              </a:rPr>
              <a:t/>
            </a:r>
            <a:br>
              <a:rPr lang="en-US" sz="600">
                <a:latin typeface="Menlo" charset="0"/>
              </a:rPr>
            </a:b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        </a:t>
            </a:r>
            <a:r>
              <a:rPr lang="en-US" sz="600">
                <a:solidFill>
                  <a:srgbClr val="009695"/>
                </a:solidFill>
                <a:effectLst/>
                <a:latin typeface="Menlo" charset="0"/>
              </a:rPr>
              <a:t>public</a:t>
            </a: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 </a:t>
            </a:r>
            <a:r>
              <a:rPr lang="en-US" sz="600">
                <a:solidFill>
                  <a:srgbClr val="009695"/>
                </a:solidFill>
                <a:effectLst/>
                <a:latin typeface="Menlo" charset="0"/>
              </a:rPr>
              <a:t>float</a:t>
            </a: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 decreasePerSecond = </a:t>
            </a:r>
            <a:r>
              <a:rPr lang="en-US" sz="600">
                <a:solidFill>
                  <a:srgbClr val="F57D00"/>
                </a:solidFill>
                <a:effectLst/>
                <a:latin typeface="Menlo" charset="0"/>
              </a:rPr>
              <a:t>25</a:t>
            </a: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;</a:t>
            </a:r>
            <a:r>
              <a:rPr lang="en-US" sz="600">
                <a:latin typeface="Menlo" charset="0"/>
              </a:rPr>
              <a:t/>
            </a:r>
            <a:br>
              <a:rPr lang="en-US" sz="600">
                <a:latin typeface="Menlo" charset="0"/>
              </a:rPr>
            </a:b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    }</a:t>
            </a:r>
            <a:r>
              <a:rPr lang="en-US" sz="600">
                <a:latin typeface="Menlo" charset="0"/>
              </a:rPr>
              <a:t/>
            </a:r>
            <a:br>
              <a:rPr lang="en-US" sz="600">
                <a:latin typeface="Menlo" charset="0"/>
              </a:rPr>
            </a:br>
            <a:r>
              <a:rPr lang="en-US" sz="600">
                <a:latin typeface="Menlo" charset="0"/>
              </a:rPr>
              <a:t/>
            </a:r>
            <a:br>
              <a:rPr lang="en-US" sz="600">
                <a:latin typeface="Menlo" charset="0"/>
              </a:rPr>
            </a:b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    </a:t>
            </a:r>
            <a:r>
              <a:rPr lang="en-US" sz="600">
                <a:solidFill>
                  <a:srgbClr val="009695"/>
                </a:solidFill>
                <a:effectLst/>
                <a:latin typeface="Menlo" charset="0"/>
              </a:rPr>
              <a:t>public</a:t>
            </a: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 </a:t>
            </a:r>
            <a:r>
              <a:rPr lang="en-US" sz="600">
                <a:solidFill>
                  <a:srgbClr val="3364A4"/>
                </a:solidFill>
                <a:effectLst/>
                <a:latin typeface="Menlo" charset="0"/>
              </a:rPr>
              <a:t>spreading</a:t>
            </a: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 spread = </a:t>
            </a:r>
            <a:r>
              <a:rPr lang="en-US" sz="600">
                <a:solidFill>
                  <a:srgbClr val="009695"/>
                </a:solidFill>
                <a:effectLst/>
                <a:latin typeface="Menlo" charset="0"/>
              </a:rPr>
              <a:t>new</a:t>
            </a: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 </a:t>
            </a:r>
            <a:r>
              <a:rPr lang="en-US" sz="600">
                <a:solidFill>
                  <a:srgbClr val="3364A4"/>
                </a:solidFill>
                <a:effectLst/>
                <a:latin typeface="Menlo" charset="0"/>
              </a:rPr>
              <a:t>spreading</a:t>
            </a: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();</a:t>
            </a:r>
            <a:r>
              <a:rPr lang="en-US" sz="600">
                <a:latin typeface="Menlo" charset="0"/>
              </a:rPr>
              <a:t/>
            </a:r>
            <a:br>
              <a:rPr lang="en-US" sz="600">
                <a:latin typeface="Menlo" charset="0"/>
              </a:rPr>
            </a:br>
            <a:r>
              <a:rPr lang="en-US" sz="600">
                <a:latin typeface="Menlo" charset="0"/>
              </a:rPr>
              <a:t/>
            </a:r>
            <a:br>
              <a:rPr lang="en-US" sz="600">
                <a:latin typeface="Menlo" charset="0"/>
              </a:rPr>
            </a:b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    </a:t>
            </a:r>
            <a:r>
              <a:rPr lang="en-US" sz="600">
                <a:solidFill>
                  <a:srgbClr val="3364A4"/>
                </a:solidFill>
                <a:effectLst/>
                <a:latin typeface="Menlo" charset="0"/>
              </a:rPr>
              <a:t>Texture2D</a:t>
            </a: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 tex;</a:t>
            </a:r>
            <a:r>
              <a:rPr lang="en-US" sz="600">
                <a:latin typeface="Menlo" charset="0"/>
              </a:rPr>
              <a:t/>
            </a:r>
            <a:br>
              <a:rPr lang="en-US" sz="600">
                <a:latin typeface="Menlo" charset="0"/>
              </a:rPr>
            </a:b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    </a:t>
            </a:r>
            <a:r>
              <a:rPr lang="en-US" sz="600">
                <a:solidFill>
                  <a:srgbClr val="009695"/>
                </a:solidFill>
                <a:effectLst/>
                <a:latin typeface="Menlo" charset="0"/>
              </a:rPr>
              <a:t>float</a:t>
            </a: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 newHeight;</a:t>
            </a:r>
            <a:r>
              <a:rPr lang="en-US" sz="600">
                <a:latin typeface="Menlo" charset="0"/>
              </a:rPr>
              <a:t/>
            </a:r>
            <a:br>
              <a:rPr lang="en-US" sz="600">
                <a:latin typeface="Menlo" charset="0"/>
              </a:rPr>
            </a:b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    </a:t>
            </a:r>
            <a:r>
              <a:rPr lang="en-US" sz="600">
                <a:solidFill>
                  <a:srgbClr val="3364A4"/>
                </a:solidFill>
                <a:effectLst/>
                <a:latin typeface="Menlo" charset="0"/>
              </a:rPr>
              <a:t>GUIStyle</a:t>
            </a: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 lineStyle;</a:t>
            </a:r>
            <a:r>
              <a:rPr lang="en-US" sz="600">
                <a:latin typeface="Menlo" charset="0"/>
              </a:rPr>
              <a:t/>
            </a:r>
            <a:br>
              <a:rPr lang="en-US" sz="600">
                <a:latin typeface="Menlo" charset="0"/>
              </a:rPr>
            </a:br>
            <a:r>
              <a:rPr lang="en-US" sz="600">
                <a:latin typeface="Menlo" charset="0"/>
              </a:rPr>
              <a:t/>
            </a:r>
            <a:br>
              <a:rPr lang="en-US" sz="600">
                <a:latin typeface="Menlo" charset="0"/>
              </a:rPr>
            </a:b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    </a:t>
            </a:r>
            <a:r>
              <a:rPr lang="en-US" sz="600">
                <a:solidFill>
                  <a:srgbClr val="C12DAC"/>
                </a:solidFill>
                <a:effectLst/>
                <a:latin typeface="Menlo" charset="0"/>
              </a:rPr>
              <a:t>#endregion</a:t>
            </a:r>
            <a:r>
              <a:rPr lang="en-US" sz="600">
                <a:latin typeface="Menlo" charset="0"/>
              </a:rPr>
              <a:t/>
            </a:r>
            <a:br>
              <a:rPr lang="en-US" sz="600">
                <a:latin typeface="Menlo" charset="0"/>
              </a:rPr>
            </a:br>
            <a:r>
              <a:rPr lang="en-US" sz="600">
                <a:latin typeface="Menlo" charset="0"/>
              </a:rPr>
              <a:t/>
            </a:r>
            <a:br>
              <a:rPr lang="en-US" sz="600">
                <a:latin typeface="Menlo" charset="0"/>
              </a:rPr>
            </a:b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    </a:t>
            </a:r>
            <a:r>
              <a:rPr lang="en-US" sz="600">
                <a:solidFill>
                  <a:srgbClr val="C12DAC"/>
                </a:solidFill>
                <a:effectLst/>
                <a:latin typeface="Menlo" charset="0"/>
              </a:rPr>
              <a:t>#region Functions</a:t>
            </a:r>
            <a:r>
              <a:rPr lang="en-US" sz="600">
                <a:latin typeface="Menlo" charset="0"/>
              </a:rPr>
              <a:t/>
            </a:r>
            <a:br>
              <a:rPr lang="en-US" sz="600">
                <a:latin typeface="Menlo" charset="0"/>
              </a:rPr>
            </a:b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    </a:t>
            </a:r>
            <a:r>
              <a:rPr lang="en-US" sz="600">
                <a:solidFill>
                  <a:srgbClr val="009695"/>
                </a:solidFill>
                <a:effectLst/>
                <a:latin typeface="Menlo" charset="0"/>
              </a:rPr>
              <a:t>void</a:t>
            </a: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 Awake () {</a:t>
            </a:r>
            <a:r>
              <a:rPr lang="en-US" sz="600">
                <a:latin typeface="Menlo" charset="0"/>
              </a:rPr>
              <a:t/>
            </a:r>
            <a:br>
              <a:rPr lang="en-US" sz="600">
                <a:latin typeface="Menlo" charset="0"/>
              </a:rPr>
            </a:b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        tex = </a:t>
            </a:r>
            <a:r>
              <a:rPr lang="en-US" sz="600">
                <a:solidFill>
                  <a:srgbClr val="009695"/>
                </a:solidFill>
                <a:effectLst/>
                <a:latin typeface="Menlo" charset="0"/>
              </a:rPr>
              <a:t>new</a:t>
            </a: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 </a:t>
            </a:r>
            <a:r>
              <a:rPr lang="en-US" sz="600">
                <a:solidFill>
                  <a:srgbClr val="3364A4"/>
                </a:solidFill>
                <a:effectLst/>
                <a:latin typeface="Menlo" charset="0"/>
              </a:rPr>
              <a:t>Texture2D</a:t>
            </a: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(</a:t>
            </a:r>
            <a:r>
              <a:rPr lang="en-US" sz="600">
                <a:solidFill>
                  <a:srgbClr val="F57D00"/>
                </a:solidFill>
                <a:effectLst/>
                <a:latin typeface="Menlo" charset="0"/>
              </a:rPr>
              <a:t>1</a:t>
            </a: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, </a:t>
            </a:r>
            <a:r>
              <a:rPr lang="en-US" sz="600">
                <a:solidFill>
                  <a:srgbClr val="F57D00"/>
                </a:solidFill>
                <a:effectLst/>
                <a:latin typeface="Menlo" charset="0"/>
              </a:rPr>
              <a:t>1</a:t>
            </a: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);</a:t>
            </a:r>
            <a:r>
              <a:rPr lang="en-US" sz="600">
                <a:latin typeface="Menlo" charset="0"/>
              </a:rPr>
              <a:t/>
            </a:r>
            <a:br>
              <a:rPr lang="en-US" sz="600">
                <a:latin typeface="Menlo" charset="0"/>
              </a:rPr>
            </a:b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        lineStyle = </a:t>
            </a:r>
            <a:r>
              <a:rPr lang="en-US" sz="600">
                <a:solidFill>
                  <a:srgbClr val="009695"/>
                </a:solidFill>
                <a:effectLst/>
                <a:latin typeface="Menlo" charset="0"/>
              </a:rPr>
              <a:t>new</a:t>
            </a: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 </a:t>
            </a:r>
            <a:r>
              <a:rPr lang="en-US" sz="600">
                <a:solidFill>
                  <a:srgbClr val="3364A4"/>
                </a:solidFill>
                <a:effectLst/>
                <a:latin typeface="Menlo" charset="0"/>
              </a:rPr>
              <a:t>GUIStyle</a:t>
            </a: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();</a:t>
            </a:r>
            <a:r>
              <a:rPr lang="en-US" sz="600">
                <a:latin typeface="Menlo" charset="0"/>
              </a:rPr>
              <a:t/>
            </a:r>
            <a:br>
              <a:rPr lang="en-US" sz="600">
                <a:latin typeface="Menlo" charset="0"/>
              </a:rPr>
            </a:b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        lineStyle.normal.background = tex;</a:t>
            </a:r>
            <a:r>
              <a:rPr lang="en-US" sz="600">
                <a:latin typeface="Menlo" charset="0"/>
              </a:rPr>
              <a:t/>
            </a:r>
            <a:br>
              <a:rPr lang="en-US" sz="600">
                <a:latin typeface="Menlo" charset="0"/>
              </a:rPr>
            </a:b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    }</a:t>
            </a:r>
            <a:r>
              <a:rPr lang="en-US" sz="600">
                <a:latin typeface="Menlo" charset="0"/>
              </a:rPr>
              <a:t/>
            </a:r>
            <a:br>
              <a:rPr lang="en-US" sz="600">
                <a:latin typeface="Menlo" charset="0"/>
              </a:rPr>
            </a:br>
            <a:r>
              <a:rPr lang="en-US" sz="600">
                <a:latin typeface="Menlo" charset="0"/>
              </a:rPr>
              <a:t/>
            </a:r>
            <a:br>
              <a:rPr lang="en-US" sz="600">
                <a:latin typeface="Menlo" charset="0"/>
              </a:rPr>
            </a:b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    </a:t>
            </a:r>
            <a:r>
              <a:rPr lang="en-US" sz="600">
                <a:solidFill>
                  <a:srgbClr val="009695"/>
                </a:solidFill>
                <a:effectLst/>
                <a:latin typeface="Menlo" charset="0"/>
              </a:rPr>
              <a:t>void</a:t>
            </a: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 OnGUI () {</a:t>
            </a:r>
            <a:r>
              <a:rPr lang="en-US" sz="600">
                <a:latin typeface="Menlo" charset="0"/>
              </a:rPr>
              <a:t/>
            </a:r>
            <a:br>
              <a:rPr lang="en-US" sz="600">
                <a:latin typeface="Menlo" charset="0"/>
              </a:rPr>
            </a:b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        </a:t>
            </a:r>
            <a:r>
              <a:rPr lang="en-US" sz="600">
                <a:solidFill>
                  <a:srgbClr val="3364A4"/>
                </a:solidFill>
                <a:effectLst/>
                <a:latin typeface="Menlo" charset="0"/>
              </a:rPr>
              <a:t>Vector2</a:t>
            </a: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 centerPoint = </a:t>
            </a:r>
            <a:r>
              <a:rPr lang="en-US" sz="600">
                <a:solidFill>
                  <a:srgbClr val="009695"/>
                </a:solidFill>
                <a:effectLst/>
                <a:latin typeface="Menlo" charset="0"/>
              </a:rPr>
              <a:t>new</a:t>
            </a: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 </a:t>
            </a:r>
            <a:r>
              <a:rPr lang="en-US" sz="600">
                <a:solidFill>
                  <a:srgbClr val="3364A4"/>
                </a:solidFill>
                <a:effectLst/>
                <a:latin typeface="Menlo" charset="0"/>
              </a:rPr>
              <a:t>Vector2</a:t>
            </a: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(</a:t>
            </a:r>
            <a:r>
              <a:rPr lang="en-US" sz="600">
                <a:solidFill>
                  <a:srgbClr val="3364A4"/>
                </a:solidFill>
                <a:effectLst/>
                <a:latin typeface="Menlo" charset="0"/>
              </a:rPr>
              <a:t>Screen</a:t>
            </a: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.width / </a:t>
            </a:r>
            <a:r>
              <a:rPr lang="en-US" sz="600">
                <a:solidFill>
                  <a:srgbClr val="F57D00"/>
                </a:solidFill>
                <a:effectLst/>
                <a:latin typeface="Menlo" charset="0"/>
              </a:rPr>
              <a:t>2</a:t>
            </a: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, </a:t>
            </a:r>
            <a:r>
              <a:rPr lang="en-US" sz="600">
                <a:solidFill>
                  <a:srgbClr val="3364A4"/>
                </a:solidFill>
                <a:effectLst/>
                <a:latin typeface="Menlo" charset="0"/>
              </a:rPr>
              <a:t>Screen</a:t>
            </a: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.height / </a:t>
            </a:r>
            <a:r>
              <a:rPr lang="en-US" sz="600">
                <a:solidFill>
                  <a:srgbClr val="F57D00"/>
                </a:solidFill>
                <a:effectLst/>
                <a:latin typeface="Menlo" charset="0"/>
              </a:rPr>
              <a:t>2</a:t>
            </a: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);</a:t>
            </a:r>
            <a:r>
              <a:rPr lang="en-US" sz="600">
                <a:latin typeface="Menlo" charset="0"/>
              </a:rPr>
              <a:t/>
            </a:r>
            <a:br>
              <a:rPr lang="en-US" sz="600">
                <a:latin typeface="Menlo" charset="0"/>
              </a:rPr>
            </a:b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        </a:t>
            </a:r>
            <a:r>
              <a:rPr lang="en-US" sz="600">
                <a:solidFill>
                  <a:srgbClr val="009695"/>
                </a:solidFill>
                <a:effectLst/>
                <a:latin typeface="Menlo" charset="0"/>
              </a:rPr>
              <a:t>float</a:t>
            </a: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 screenRatio = </a:t>
            </a:r>
            <a:r>
              <a:rPr lang="en-US" sz="600">
                <a:solidFill>
                  <a:srgbClr val="3364A4"/>
                </a:solidFill>
                <a:effectLst/>
                <a:latin typeface="Menlo" charset="0"/>
              </a:rPr>
              <a:t>Screen</a:t>
            </a: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.height / </a:t>
            </a:r>
            <a:r>
              <a:rPr lang="en-US" sz="600">
                <a:solidFill>
                  <a:srgbClr val="F57D00"/>
                </a:solidFill>
                <a:effectLst/>
                <a:latin typeface="Menlo" charset="0"/>
              </a:rPr>
              <a:t>100</a:t>
            </a: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;</a:t>
            </a:r>
            <a:r>
              <a:rPr lang="en-US" sz="600">
                <a:latin typeface="Menlo" charset="0"/>
              </a:rPr>
              <a:t/>
            </a:r>
            <a:br>
              <a:rPr lang="en-US" sz="600">
                <a:latin typeface="Menlo" charset="0"/>
              </a:rPr>
            </a:br>
            <a:r>
              <a:rPr lang="en-US" sz="600">
                <a:latin typeface="Menlo" charset="0"/>
              </a:rPr>
              <a:t/>
            </a:r>
            <a:br>
              <a:rPr lang="en-US" sz="600">
                <a:latin typeface="Menlo" charset="0"/>
              </a:rPr>
            </a:b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        newHeight = height * screenRatio;</a:t>
            </a:r>
            <a:r>
              <a:rPr lang="en-US" sz="600">
                <a:latin typeface="Menlo" charset="0"/>
              </a:rPr>
              <a:t/>
            </a:r>
            <a:br>
              <a:rPr lang="en-US" sz="600">
                <a:latin typeface="Menlo" charset="0"/>
              </a:rPr>
            </a:br>
            <a:r>
              <a:rPr lang="en-US" sz="600">
                <a:latin typeface="Menlo" charset="0"/>
              </a:rPr>
              <a:t/>
            </a:r>
            <a:br>
              <a:rPr lang="en-US" sz="600">
                <a:latin typeface="Menlo" charset="0"/>
              </a:rPr>
            </a:b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        </a:t>
            </a:r>
            <a:r>
              <a:rPr lang="en-US" sz="600">
                <a:solidFill>
                  <a:srgbClr val="009695"/>
                </a:solidFill>
                <a:effectLst/>
                <a:latin typeface="Menlo" charset="0"/>
              </a:rPr>
              <a:t>if</a:t>
            </a: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 (drawCrosshair) {</a:t>
            </a:r>
            <a:r>
              <a:rPr lang="en-US" sz="600">
                <a:latin typeface="Menlo" charset="0"/>
              </a:rPr>
              <a:t/>
            </a:r>
            <a:br>
              <a:rPr lang="en-US" sz="600">
                <a:latin typeface="Menlo" charset="0"/>
              </a:rPr>
            </a:b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            </a:t>
            </a:r>
            <a:r>
              <a:rPr lang="en-US" sz="600">
                <a:solidFill>
                  <a:srgbClr val="3364A4"/>
                </a:solidFill>
                <a:effectLst/>
                <a:latin typeface="Menlo" charset="0"/>
              </a:rPr>
              <a:t>GUI</a:t>
            </a: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.Box(</a:t>
            </a:r>
            <a:r>
              <a:rPr lang="en-US" sz="600">
                <a:solidFill>
                  <a:srgbClr val="009695"/>
                </a:solidFill>
                <a:effectLst/>
                <a:latin typeface="Menlo" charset="0"/>
              </a:rPr>
              <a:t>new</a:t>
            </a: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 </a:t>
            </a:r>
            <a:r>
              <a:rPr lang="en-US" sz="600">
                <a:solidFill>
                  <a:srgbClr val="3364A4"/>
                </a:solidFill>
                <a:effectLst/>
                <a:latin typeface="Menlo" charset="0"/>
              </a:rPr>
              <a:t>Rect</a:t>
            </a: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(centerPoint.x - (width / </a:t>
            </a:r>
            <a:r>
              <a:rPr lang="en-US" sz="600">
                <a:solidFill>
                  <a:srgbClr val="F57D00"/>
                </a:solidFill>
                <a:effectLst/>
                <a:latin typeface="Menlo" charset="0"/>
              </a:rPr>
              <a:t>2</a:t>
            </a: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), centerPoint.y - (newHeight + spread.sSpread), width, newHeight), </a:t>
            </a:r>
            <a:r>
              <a:rPr lang="en-US" sz="600">
                <a:solidFill>
                  <a:srgbClr val="3364A4"/>
                </a:solidFill>
                <a:effectLst/>
                <a:latin typeface="Menlo" charset="0"/>
              </a:rPr>
              <a:t>GUIContent</a:t>
            </a: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.none, lineStyle);</a:t>
            </a:r>
            <a:r>
              <a:rPr lang="en-US" sz="600">
                <a:latin typeface="Menlo" charset="0"/>
              </a:rPr>
              <a:t/>
            </a:r>
            <a:br>
              <a:rPr lang="en-US" sz="600">
                <a:latin typeface="Menlo" charset="0"/>
              </a:rPr>
            </a:b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            </a:t>
            </a:r>
            <a:r>
              <a:rPr lang="en-US" sz="600">
                <a:solidFill>
                  <a:srgbClr val="3364A4"/>
                </a:solidFill>
                <a:effectLst/>
                <a:latin typeface="Menlo" charset="0"/>
              </a:rPr>
              <a:t>GUI</a:t>
            </a: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.Box(</a:t>
            </a:r>
            <a:r>
              <a:rPr lang="en-US" sz="600">
                <a:solidFill>
                  <a:srgbClr val="009695"/>
                </a:solidFill>
                <a:effectLst/>
                <a:latin typeface="Menlo" charset="0"/>
              </a:rPr>
              <a:t>new</a:t>
            </a: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 </a:t>
            </a:r>
            <a:r>
              <a:rPr lang="en-US" sz="600">
                <a:solidFill>
                  <a:srgbClr val="3364A4"/>
                </a:solidFill>
                <a:effectLst/>
                <a:latin typeface="Menlo" charset="0"/>
              </a:rPr>
              <a:t>Rect</a:t>
            </a: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(centerPoint.x - (width / </a:t>
            </a:r>
            <a:r>
              <a:rPr lang="en-US" sz="600">
                <a:solidFill>
                  <a:srgbClr val="F57D00"/>
                </a:solidFill>
                <a:effectLst/>
                <a:latin typeface="Menlo" charset="0"/>
              </a:rPr>
              <a:t>2</a:t>
            </a: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), (centerPoint.y + spread.sSpread), width, newHeight), </a:t>
            </a:r>
            <a:r>
              <a:rPr lang="en-US" sz="600">
                <a:solidFill>
                  <a:srgbClr val="3364A4"/>
                </a:solidFill>
                <a:effectLst/>
                <a:latin typeface="Menlo" charset="0"/>
              </a:rPr>
              <a:t>GUIContent</a:t>
            </a: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.none, lineStyle);</a:t>
            </a:r>
            <a:r>
              <a:rPr lang="en-US" sz="600">
                <a:latin typeface="Menlo" charset="0"/>
              </a:rPr>
              <a:t/>
            </a:r>
            <a:br>
              <a:rPr lang="en-US" sz="600">
                <a:latin typeface="Menlo" charset="0"/>
              </a:rPr>
            </a:b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            </a:t>
            </a:r>
            <a:r>
              <a:rPr lang="en-US" sz="600">
                <a:solidFill>
                  <a:srgbClr val="3364A4"/>
                </a:solidFill>
                <a:effectLst/>
                <a:latin typeface="Menlo" charset="0"/>
              </a:rPr>
              <a:t>GUI</a:t>
            </a: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.Box(</a:t>
            </a:r>
            <a:r>
              <a:rPr lang="en-US" sz="600">
                <a:solidFill>
                  <a:srgbClr val="009695"/>
                </a:solidFill>
                <a:effectLst/>
                <a:latin typeface="Menlo" charset="0"/>
              </a:rPr>
              <a:t>new</a:t>
            </a: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 </a:t>
            </a:r>
            <a:r>
              <a:rPr lang="en-US" sz="600">
                <a:solidFill>
                  <a:srgbClr val="3364A4"/>
                </a:solidFill>
                <a:effectLst/>
                <a:latin typeface="Menlo" charset="0"/>
              </a:rPr>
              <a:t>Rect</a:t>
            </a: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((centerPoint.x + spread.sSpread), (centerPoint.y - (width / </a:t>
            </a:r>
            <a:r>
              <a:rPr lang="en-US" sz="600">
                <a:solidFill>
                  <a:srgbClr val="F57D00"/>
                </a:solidFill>
                <a:effectLst/>
                <a:latin typeface="Menlo" charset="0"/>
              </a:rPr>
              <a:t>2</a:t>
            </a: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)), newHeight, width), </a:t>
            </a:r>
            <a:r>
              <a:rPr lang="en-US" sz="600">
                <a:solidFill>
                  <a:srgbClr val="3364A4"/>
                </a:solidFill>
                <a:effectLst/>
                <a:latin typeface="Menlo" charset="0"/>
              </a:rPr>
              <a:t>GUIContent</a:t>
            </a: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.none, lineStyle);</a:t>
            </a:r>
            <a:r>
              <a:rPr lang="en-US" sz="600">
                <a:latin typeface="Menlo" charset="0"/>
              </a:rPr>
              <a:t/>
            </a:r>
            <a:br>
              <a:rPr lang="en-US" sz="600">
                <a:latin typeface="Menlo" charset="0"/>
              </a:rPr>
            </a:b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            </a:t>
            </a:r>
            <a:r>
              <a:rPr lang="en-US" sz="600">
                <a:solidFill>
                  <a:srgbClr val="3364A4"/>
                </a:solidFill>
                <a:effectLst/>
                <a:latin typeface="Menlo" charset="0"/>
              </a:rPr>
              <a:t>GUI</a:t>
            </a: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.Box(</a:t>
            </a:r>
            <a:r>
              <a:rPr lang="en-US" sz="600">
                <a:solidFill>
                  <a:srgbClr val="009695"/>
                </a:solidFill>
                <a:effectLst/>
                <a:latin typeface="Menlo" charset="0"/>
              </a:rPr>
              <a:t>new</a:t>
            </a: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 </a:t>
            </a:r>
            <a:r>
              <a:rPr lang="en-US" sz="600">
                <a:solidFill>
                  <a:srgbClr val="3364A4"/>
                </a:solidFill>
                <a:effectLst/>
                <a:latin typeface="Menlo" charset="0"/>
              </a:rPr>
              <a:t>Rect</a:t>
            </a: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(centerPoint.x - (newHeight + spread.sSpread), (centerPoint.y - (width / </a:t>
            </a:r>
            <a:r>
              <a:rPr lang="en-US" sz="600">
                <a:solidFill>
                  <a:srgbClr val="F57D00"/>
                </a:solidFill>
                <a:effectLst/>
                <a:latin typeface="Menlo" charset="0"/>
              </a:rPr>
              <a:t>2</a:t>
            </a: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)), newHeight, width), </a:t>
            </a:r>
            <a:r>
              <a:rPr lang="en-US" sz="600">
                <a:solidFill>
                  <a:srgbClr val="3364A4"/>
                </a:solidFill>
                <a:effectLst/>
                <a:latin typeface="Menlo" charset="0"/>
              </a:rPr>
              <a:t>GUIContent</a:t>
            </a: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.none, lineStyle);</a:t>
            </a:r>
            <a:r>
              <a:rPr lang="en-US" sz="600">
                <a:latin typeface="Menlo" charset="0"/>
              </a:rPr>
              <a:t/>
            </a:r>
            <a:br>
              <a:rPr lang="en-US" sz="600">
                <a:latin typeface="Menlo" charset="0"/>
              </a:rPr>
            </a:b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        }</a:t>
            </a:r>
            <a:r>
              <a:rPr lang="en-US" sz="600">
                <a:latin typeface="Menlo" charset="0"/>
              </a:rPr>
              <a:t/>
            </a:r>
            <a:br>
              <a:rPr lang="en-US" sz="600">
                <a:latin typeface="Menlo" charset="0"/>
              </a:rPr>
            </a:br>
            <a:r>
              <a:rPr lang="en-US" sz="600">
                <a:latin typeface="Menlo" charset="0"/>
              </a:rPr>
              <a:t/>
            </a:r>
            <a:br>
              <a:rPr lang="en-US" sz="600">
                <a:latin typeface="Menlo" charset="0"/>
              </a:rPr>
            </a:b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        </a:t>
            </a:r>
            <a:r>
              <a:rPr lang="en-US" sz="600">
                <a:solidFill>
                  <a:srgbClr val="009695"/>
                </a:solidFill>
                <a:effectLst/>
                <a:latin typeface="Menlo" charset="0"/>
              </a:rPr>
              <a:t>if</a:t>
            </a: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 (</a:t>
            </a:r>
            <a:r>
              <a:rPr lang="en-US" sz="600">
                <a:solidFill>
                  <a:srgbClr val="3364A4"/>
                </a:solidFill>
                <a:effectLst/>
                <a:latin typeface="Menlo" charset="0"/>
              </a:rPr>
              <a:t>Input</a:t>
            </a: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.GetKey(</a:t>
            </a:r>
            <a:r>
              <a:rPr lang="en-US" sz="600">
                <a:solidFill>
                  <a:srgbClr val="3364A4"/>
                </a:solidFill>
                <a:effectLst/>
                <a:latin typeface="Menlo" charset="0"/>
              </a:rPr>
              <a:t>KeyCode</a:t>
            </a: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.Mouse0)) {</a:t>
            </a:r>
            <a:r>
              <a:rPr lang="en-US" sz="600">
                <a:latin typeface="Menlo" charset="0"/>
              </a:rPr>
              <a:t/>
            </a:r>
            <a:br>
              <a:rPr lang="en-US" sz="600">
                <a:latin typeface="Menlo" charset="0"/>
              </a:rPr>
            </a:b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            spread.sSpread += spread.spreadPerSecond * </a:t>
            </a:r>
            <a:r>
              <a:rPr lang="en-US" sz="600">
                <a:solidFill>
                  <a:srgbClr val="3364A4"/>
                </a:solidFill>
                <a:effectLst/>
                <a:latin typeface="Menlo" charset="0"/>
              </a:rPr>
              <a:t>Time</a:t>
            </a: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.deltaTime;</a:t>
            </a:r>
            <a:r>
              <a:rPr lang="en-US" sz="600">
                <a:latin typeface="Menlo" charset="0"/>
              </a:rPr>
              <a:t/>
            </a:r>
            <a:br>
              <a:rPr lang="en-US" sz="600">
                <a:latin typeface="Menlo" charset="0"/>
              </a:rPr>
            </a:b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            Fire();</a:t>
            </a:r>
            <a:r>
              <a:rPr lang="en-US" sz="600">
                <a:latin typeface="Menlo" charset="0"/>
              </a:rPr>
              <a:t/>
            </a:r>
            <a:br>
              <a:rPr lang="en-US" sz="600">
                <a:latin typeface="Menlo" charset="0"/>
              </a:rPr>
            </a:b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        }</a:t>
            </a:r>
            <a:r>
              <a:rPr lang="en-US" sz="600">
                <a:latin typeface="Menlo" charset="0"/>
              </a:rPr>
              <a:t/>
            </a:r>
            <a:br>
              <a:rPr lang="en-US" sz="600">
                <a:latin typeface="Menlo" charset="0"/>
              </a:rPr>
            </a:br>
            <a:r>
              <a:rPr lang="en-US" sz="600">
                <a:latin typeface="Menlo" charset="0"/>
              </a:rPr>
              <a:t/>
            </a:r>
            <a:br>
              <a:rPr lang="en-US" sz="600">
                <a:latin typeface="Menlo" charset="0"/>
              </a:rPr>
            </a:b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        spread.sSpread -= spread.decreasePerSecond * </a:t>
            </a:r>
            <a:r>
              <a:rPr lang="en-US" sz="600">
                <a:solidFill>
                  <a:srgbClr val="3364A4"/>
                </a:solidFill>
                <a:effectLst/>
                <a:latin typeface="Menlo" charset="0"/>
              </a:rPr>
              <a:t>Time</a:t>
            </a: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.deltaTime;</a:t>
            </a:r>
            <a:r>
              <a:rPr lang="en-US" sz="600">
                <a:latin typeface="Menlo" charset="0"/>
              </a:rPr>
              <a:t/>
            </a:r>
            <a:br>
              <a:rPr lang="en-US" sz="600">
                <a:latin typeface="Menlo" charset="0"/>
              </a:rPr>
            </a:b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        spread.sSpread = </a:t>
            </a:r>
            <a:r>
              <a:rPr lang="en-US" sz="600">
                <a:solidFill>
                  <a:srgbClr val="3364A4"/>
                </a:solidFill>
                <a:effectLst/>
                <a:latin typeface="Menlo" charset="0"/>
              </a:rPr>
              <a:t>Mathf</a:t>
            </a: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.Clamp(spread.sSpread, spread.minSpread, spread.maxSpread);</a:t>
            </a:r>
            <a:r>
              <a:rPr lang="en-US" sz="600">
                <a:latin typeface="Menlo" charset="0"/>
              </a:rPr>
              <a:t/>
            </a:r>
            <a:br>
              <a:rPr lang="en-US" sz="600">
                <a:latin typeface="Menlo" charset="0"/>
              </a:rPr>
            </a:b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    }</a:t>
            </a:r>
            <a:r>
              <a:rPr lang="en-US" sz="600">
                <a:latin typeface="Menlo" charset="0"/>
              </a:rPr>
              <a:t/>
            </a:r>
            <a:br>
              <a:rPr lang="en-US" sz="600">
                <a:latin typeface="Menlo" charset="0"/>
              </a:rPr>
            </a:br>
            <a:r>
              <a:rPr lang="en-US" sz="600">
                <a:latin typeface="Menlo" charset="0"/>
              </a:rPr>
              <a:t/>
            </a:r>
            <a:br>
              <a:rPr lang="en-US" sz="600">
                <a:latin typeface="Menlo" charset="0"/>
              </a:rPr>
            </a:b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    </a:t>
            </a:r>
            <a:r>
              <a:rPr lang="en-US" sz="600">
                <a:solidFill>
                  <a:srgbClr val="009695"/>
                </a:solidFill>
                <a:effectLst/>
                <a:latin typeface="Menlo" charset="0"/>
              </a:rPr>
              <a:t>void</a:t>
            </a: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 Fire() { }</a:t>
            </a:r>
            <a:r>
              <a:rPr lang="en-US" sz="600">
                <a:latin typeface="Menlo" charset="0"/>
              </a:rPr>
              <a:t/>
            </a:r>
            <a:br>
              <a:rPr lang="en-US" sz="600">
                <a:latin typeface="Menlo" charset="0"/>
              </a:rPr>
            </a:br>
            <a:r>
              <a:rPr lang="en-US" sz="600">
                <a:latin typeface="Menlo" charset="0"/>
              </a:rPr>
              <a:t/>
            </a:r>
            <a:br>
              <a:rPr lang="en-US" sz="600">
                <a:latin typeface="Menlo" charset="0"/>
              </a:rPr>
            </a:b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    </a:t>
            </a:r>
            <a:r>
              <a:rPr lang="en-US" sz="600">
                <a:solidFill>
                  <a:srgbClr val="009695"/>
                </a:solidFill>
                <a:effectLst/>
                <a:latin typeface="Menlo" charset="0"/>
              </a:rPr>
              <a:t>void</a:t>
            </a: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 SetColor(</a:t>
            </a:r>
            <a:r>
              <a:rPr lang="en-US" sz="600">
                <a:solidFill>
                  <a:srgbClr val="3364A4"/>
                </a:solidFill>
                <a:effectLst/>
                <a:latin typeface="Menlo" charset="0"/>
              </a:rPr>
              <a:t>Texture2D</a:t>
            </a: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 myTexture, </a:t>
            </a:r>
            <a:r>
              <a:rPr lang="en-US" sz="600">
                <a:solidFill>
                  <a:srgbClr val="3364A4"/>
                </a:solidFill>
                <a:effectLst/>
                <a:latin typeface="Menlo" charset="0"/>
              </a:rPr>
              <a:t>Color</a:t>
            </a: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 myColor) {</a:t>
            </a:r>
            <a:r>
              <a:rPr lang="en-US" sz="600">
                <a:latin typeface="Menlo" charset="0"/>
              </a:rPr>
              <a:t/>
            </a:r>
            <a:br>
              <a:rPr lang="en-US" sz="600">
                <a:latin typeface="Menlo" charset="0"/>
              </a:rPr>
            </a:b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        </a:t>
            </a:r>
            <a:r>
              <a:rPr lang="en-US" sz="600">
                <a:solidFill>
                  <a:srgbClr val="009695"/>
                </a:solidFill>
                <a:effectLst/>
                <a:latin typeface="Menlo" charset="0"/>
              </a:rPr>
              <a:t>for</a:t>
            </a: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 (</a:t>
            </a:r>
            <a:r>
              <a:rPr lang="en-US" sz="600">
                <a:solidFill>
                  <a:srgbClr val="009695"/>
                </a:solidFill>
                <a:effectLst/>
                <a:latin typeface="Menlo" charset="0"/>
              </a:rPr>
              <a:t>int</a:t>
            </a: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 y = </a:t>
            </a:r>
            <a:r>
              <a:rPr lang="en-US" sz="600">
                <a:solidFill>
                  <a:srgbClr val="F57D00"/>
                </a:solidFill>
                <a:effectLst/>
                <a:latin typeface="Menlo" charset="0"/>
              </a:rPr>
              <a:t>0</a:t>
            </a: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; y &lt; myTexture.height; y++) {</a:t>
            </a:r>
            <a:r>
              <a:rPr lang="en-US" sz="600">
                <a:latin typeface="Menlo" charset="0"/>
              </a:rPr>
              <a:t/>
            </a:r>
            <a:br>
              <a:rPr lang="en-US" sz="600">
                <a:latin typeface="Menlo" charset="0"/>
              </a:rPr>
            </a:b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            </a:t>
            </a:r>
            <a:r>
              <a:rPr lang="en-US" sz="600">
                <a:solidFill>
                  <a:srgbClr val="009695"/>
                </a:solidFill>
                <a:effectLst/>
                <a:latin typeface="Menlo" charset="0"/>
              </a:rPr>
              <a:t>for</a:t>
            </a: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 (</a:t>
            </a:r>
            <a:r>
              <a:rPr lang="en-US" sz="600">
                <a:solidFill>
                  <a:srgbClr val="009695"/>
                </a:solidFill>
                <a:effectLst/>
                <a:latin typeface="Menlo" charset="0"/>
              </a:rPr>
              <a:t>int</a:t>
            </a: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 x = </a:t>
            </a:r>
            <a:r>
              <a:rPr lang="en-US" sz="600">
                <a:solidFill>
                  <a:srgbClr val="F57D00"/>
                </a:solidFill>
                <a:effectLst/>
                <a:latin typeface="Menlo" charset="0"/>
              </a:rPr>
              <a:t>0</a:t>
            </a: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; x &lt; myTexture.width; x++)</a:t>
            </a:r>
            <a:r>
              <a:rPr lang="en-US" sz="600">
                <a:latin typeface="Menlo" charset="0"/>
              </a:rPr>
              <a:t/>
            </a:r>
            <a:br>
              <a:rPr lang="en-US" sz="600">
                <a:latin typeface="Menlo" charset="0"/>
              </a:rPr>
            </a:b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                myTexture.SetPixel(x, y, myColor);</a:t>
            </a:r>
            <a:r>
              <a:rPr lang="en-US" sz="600">
                <a:latin typeface="Menlo" charset="0"/>
              </a:rPr>
              <a:t/>
            </a:r>
            <a:br>
              <a:rPr lang="en-US" sz="600">
                <a:latin typeface="Menlo" charset="0"/>
              </a:rPr>
            </a:b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            myTexture.Apply();</a:t>
            </a:r>
            <a:r>
              <a:rPr lang="en-US" sz="600">
                <a:latin typeface="Menlo" charset="0"/>
              </a:rPr>
              <a:t/>
            </a:r>
            <a:br>
              <a:rPr lang="en-US" sz="600">
                <a:latin typeface="Menlo" charset="0"/>
              </a:rPr>
            </a:b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        }</a:t>
            </a:r>
            <a:r>
              <a:rPr lang="en-US" sz="600">
                <a:latin typeface="Menlo" charset="0"/>
              </a:rPr>
              <a:t/>
            </a:r>
            <a:br>
              <a:rPr lang="en-US" sz="600">
                <a:latin typeface="Menlo" charset="0"/>
              </a:rPr>
            </a:b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    }</a:t>
            </a:r>
            <a:r>
              <a:rPr lang="en-US" sz="600">
                <a:latin typeface="Menlo" charset="0"/>
              </a:rPr>
              <a:t/>
            </a:r>
            <a:br>
              <a:rPr lang="en-US" sz="600">
                <a:latin typeface="Menlo" charset="0"/>
              </a:rPr>
            </a:b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    </a:t>
            </a:r>
            <a:r>
              <a:rPr lang="en-US" sz="600">
                <a:solidFill>
                  <a:srgbClr val="C12DAC"/>
                </a:solidFill>
                <a:effectLst/>
                <a:latin typeface="Menlo" charset="0"/>
              </a:rPr>
              <a:t>#endregion</a:t>
            </a:r>
            <a:r>
              <a:rPr lang="en-US" sz="600">
                <a:latin typeface="Menlo" charset="0"/>
              </a:rPr>
              <a:t/>
            </a:r>
            <a:br>
              <a:rPr lang="en-US" sz="600">
                <a:latin typeface="Menlo" charset="0"/>
              </a:rPr>
            </a:br>
            <a:r>
              <a:rPr lang="en-US" sz="600">
                <a:solidFill>
                  <a:srgbClr val="333333"/>
                </a:solidFill>
                <a:effectLst/>
                <a:latin typeface="Menlo" charset="0"/>
              </a:rPr>
              <a:t>}</a:t>
            </a:r>
            <a:r>
              <a:rPr lang="en-US" sz="600">
                <a:latin typeface="Menlo" charset="0"/>
              </a:rPr>
              <a:t/>
            </a:r>
            <a:br>
              <a:rPr lang="en-US" sz="600">
                <a:latin typeface="Menlo" charset="0"/>
              </a:rPr>
            </a:br>
            <a:endParaRPr lang="en-US" sz="600"/>
          </a:p>
        </p:txBody>
      </p:sp>
    </p:spTree>
    <p:extLst>
      <p:ext uri="{BB962C8B-B14F-4D97-AF65-F5344CB8AC3E}">
        <p14:creationId xmlns:p14="http://schemas.microsoft.com/office/powerpoint/2010/main" val="1658399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963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83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Raycast is a way to shoot a line from source (usually player) to target (usually a point x meters/pixels from the player's camera direction)</a:t>
            </a:r>
          </a:p>
          <a:p>
            <a:r>
              <a:rPr lang="en-US"/>
              <a:t>Raycast will detect collision to any collider in it's line. It will stop if it collides a collider.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306763"/>
            <a:ext cx="64008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52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Raycast for detecting bullet collision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Because bullet is very fast, we can't use regular collision using OnCollisionEnter event, because most likely it will skip colliders</a:t>
            </a:r>
          </a:p>
          <a:p>
            <a:r>
              <a:rPr lang="en-US"/>
              <a:t>By using raycast, we will cast a ray when player clicks mouse (to shot), and check where this ray collides.</a:t>
            </a:r>
          </a:p>
          <a:p>
            <a:r>
              <a:rPr lang="en-US"/>
              <a:t>At the point where the ray collides, we will create bullet explosion.</a:t>
            </a:r>
          </a:p>
          <a:p>
            <a:r>
              <a:rPr lang="en-US"/>
              <a:t>We will launch the bullet animation, but don't check collider using that bullet</a:t>
            </a:r>
          </a:p>
        </p:txBody>
      </p:sp>
    </p:spTree>
    <p:extLst>
      <p:ext uri="{BB962C8B-B14F-4D97-AF65-F5344CB8AC3E}">
        <p14:creationId xmlns:p14="http://schemas.microsoft.com/office/powerpoint/2010/main" val="2035880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Raycast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92696"/>
            <a:ext cx="8115300" cy="4984267"/>
          </a:xfrm>
        </p:spPr>
        <p:txBody>
          <a:bodyPr/>
          <a:lstStyle/>
          <a:p>
            <a:r>
              <a:rPr lang="en-US" sz="3000"/>
              <a:t>Add terrain</a:t>
            </a:r>
          </a:p>
          <a:p>
            <a:r>
              <a:rPr lang="en-US" sz="3000"/>
              <a:t>Add cubes as walls</a:t>
            </a:r>
          </a:p>
          <a:p>
            <a:r>
              <a:rPr lang="en-US" sz="3000"/>
              <a:t>Add RigidBodyFirstPersonController</a:t>
            </a:r>
          </a:p>
          <a:p>
            <a:r>
              <a:rPr lang="en-US" sz="3000"/>
              <a:t>Create player script attached to the FPS controller</a:t>
            </a:r>
          </a:p>
          <a:p>
            <a:r>
              <a:rPr lang="en-US" sz="3000"/>
              <a:t>Attach SmartCrosshair script to camera</a:t>
            </a:r>
            <a:endParaRPr lang="en-US" sz="3000"/>
          </a:p>
          <a:p>
            <a:r>
              <a:rPr lang="en-US" sz="3000"/>
              <a:t>Cast a ray in the update event</a:t>
            </a:r>
          </a:p>
          <a:p>
            <a:r>
              <a:rPr lang="en-US" sz="3000"/>
              <a:t>If player clicks mouse left button :</a:t>
            </a:r>
          </a:p>
          <a:p>
            <a:pPr lvl="1"/>
            <a:r>
              <a:rPr lang="en-US" sz="2600"/>
              <a:t>Launch the bullet (Very fast)</a:t>
            </a:r>
          </a:p>
          <a:p>
            <a:pPr lvl="1"/>
            <a:r>
              <a:rPr lang="en-US" sz="2600"/>
              <a:t>If the ray collides, also attach explosion to the raycast hit point. Better give some delay before the explosion</a:t>
            </a:r>
          </a:p>
        </p:txBody>
      </p:sp>
    </p:spTree>
    <p:extLst>
      <p:ext uri="{BB962C8B-B14F-4D97-AF65-F5344CB8AC3E}">
        <p14:creationId xmlns:p14="http://schemas.microsoft.com/office/powerpoint/2010/main" val="1265756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Start Coroutine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Coroutine is a way to give delay before executing a function.</a:t>
            </a:r>
          </a:p>
          <a:p>
            <a:r>
              <a:rPr lang="en-US"/>
              <a:t>Useful for creating delay before showing bullet explosion</a:t>
            </a:r>
          </a:p>
          <a:p>
            <a:r>
              <a:rPr lang="en-US"/>
              <a:t>Structure :</a:t>
            </a:r>
          </a:p>
        </p:txBody>
      </p:sp>
      <p:sp>
        <p:nvSpPr>
          <p:cNvPr id="4" name="Rectangle 3"/>
          <p:cNvSpPr/>
          <p:nvPr/>
        </p:nvSpPr>
        <p:spPr>
          <a:xfrm>
            <a:off x="928687" y="3684829"/>
            <a:ext cx="74580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latin typeface="Menlo" charset="0"/>
                <a:ea typeface="Menlo" charset="0"/>
                <a:cs typeface="Menlo" charset="0"/>
              </a:rPr>
              <a:t>StartCoroutine(</a:t>
            </a:r>
            <a:r>
              <a:rPr lang="en-US" sz="2000">
                <a:solidFill>
                  <a:srgbClr val="333333"/>
                </a:solidFill>
                <a:effectLst/>
                <a:latin typeface="Menlo" charset="0"/>
              </a:rPr>
              <a:t>funcName(90)</a:t>
            </a:r>
            <a:r>
              <a:rPr lang="en-US" sz="2000">
                <a:latin typeface="Menlo" charset="0"/>
                <a:ea typeface="Menlo" charset="0"/>
                <a:cs typeface="Menlo" charset="0"/>
              </a:rPr>
              <a:t>); //in update/start</a:t>
            </a:r>
          </a:p>
          <a:p>
            <a:r>
              <a:rPr lang="en-US" sz="2000">
                <a:latin typeface="Menlo" charset="0"/>
                <a:ea typeface="Menlo" charset="0"/>
                <a:cs typeface="Menlo" charset="0"/>
              </a:rPr>
              <a:t> </a:t>
            </a:r>
            <a:endParaRPr lang="en-US" sz="2000">
              <a:solidFill>
                <a:srgbClr val="3364A4"/>
              </a:solidFill>
              <a:effectLst/>
              <a:latin typeface="Menlo" charset="0"/>
              <a:ea typeface="Menlo" charset="0"/>
              <a:cs typeface="Menlo" charset="0"/>
            </a:endParaRPr>
          </a:p>
          <a:p>
            <a:r>
              <a:rPr lang="en-US" sz="2000">
                <a:solidFill>
                  <a:srgbClr val="3364A4"/>
                </a:solidFill>
                <a:effectLst/>
                <a:latin typeface="Menlo" charset="0"/>
              </a:rPr>
              <a:t>IEnumerator</a:t>
            </a:r>
            <a:r>
              <a:rPr lang="en-US" sz="2000">
                <a:solidFill>
                  <a:srgbClr val="333333"/>
                </a:solidFill>
                <a:effectLst/>
                <a:latin typeface="Menlo" charset="0"/>
              </a:rPr>
              <a:t> funcName(</a:t>
            </a:r>
            <a:r>
              <a:rPr lang="en-US" sz="2000">
                <a:solidFill>
                  <a:srgbClr val="3364A4"/>
                </a:solidFill>
                <a:latin typeface="Menlo" charset="0"/>
              </a:rPr>
              <a:t>float </a:t>
            </a:r>
            <a:r>
              <a:rPr lang="en-US" sz="2000">
                <a:latin typeface="Menlo" charset="0"/>
              </a:rPr>
              <a:t>param</a:t>
            </a:r>
            <a:r>
              <a:rPr lang="en-US" sz="2000">
                <a:solidFill>
                  <a:srgbClr val="333333"/>
                </a:solidFill>
                <a:effectLst/>
                <a:latin typeface="Menlo" charset="0"/>
              </a:rPr>
              <a:t>){</a:t>
            </a:r>
            <a:br>
              <a:rPr lang="en-US" sz="2000">
                <a:solidFill>
                  <a:srgbClr val="333333"/>
                </a:solidFill>
                <a:effectLst/>
                <a:latin typeface="Menlo" charset="0"/>
              </a:rPr>
            </a:br>
            <a:r>
              <a:rPr lang="en-US" sz="2000">
                <a:solidFill>
                  <a:srgbClr val="333333"/>
                </a:solidFill>
                <a:effectLst/>
                <a:latin typeface="Menlo" charset="0"/>
              </a:rPr>
              <a:t>     </a:t>
            </a:r>
            <a:r>
              <a:rPr lang="en-US" sz="2000">
                <a:solidFill>
                  <a:srgbClr val="009695"/>
                </a:solidFill>
                <a:effectLst/>
                <a:latin typeface="Menlo" charset="0"/>
              </a:rPr>
              <a:t>yield</a:t>
            </a:r>
            <a:r>
              <a:rPr lang="en-US" sz="2000">
                <a:solidFill>
                  <a:srgbClr val="333333"/>
                </a:solidFill>
                <a:effectLst/>
                <a:latin typeface="Menlo" charset="0"/>
              </a:rPr>
              <a:t> </a:t>
            </a:r>
            <a:r>
              <a:rPr lang="en-US" sz="2000">
                <a:solidFill>
                  <a:srgbClr val="009695"/>
                </a:solidFill>
                <a:effectLst/>
                <a:latin typeface="Menlo" charset="0"/>
              </a:rPr>
              <a:t>return</a:t>
            </a:r>
            <a:r>
              <a:rPr lang="en-US" sz="2000">
                <a:solidFill>
                  <a:srgbClr val="333333"/>
                </a:solidFill>
                <a:effectLst/>
                <a:latin typeface="Menlo" charset="0"/>
              </a:rPr>
              <a:t> </a:t>
            </a:r>
            <a:r>
              <a:rPr lang="en-US" sz="2000">
                <a:solidFill>
                  <a:srgbClr val="009695"/>
                </a:solidFill>
                <a:effectLst/>
                <a:latin typeface="Menlo" charset="0"/>
              </a:rPr>
              <a:t>new</a:t>
            </a:r>
            <a:r>
              <a:rPr lang="en-US" sz="2000">
                <a:solidFill>
                  <a:srgbClr val="333333"/>
                </a:solidFill>
                <a:effectLst/>
                <a:latin typeface="Menlo" charset="0"/>
              </a:rPr>
              <a:t> </a:t>
            </a:r>
            <a:r>
              <a:rPr lang="en-US" sz="2000">
                <a:solidFill>
                  <a:srgbClr val="3364A4"/>
                </a:solidFill>
                <a:effectLst/>
                <a:latin typeface="Menlo" charset="0"/>
              </a:rPr>
              <a:t>WaitForSeconds</a:t>
            </a:r>
            <a:r>
              <a:rPr lang="en-US" sz="2000">
                <a:solidFill>
                  <a:srgbClr val="333333"/>
                </a:solidFill>
                <a:effectLst/>
                <a:latin typeface="Menlo" charset="0"/>
              </a:rPr>
              <a:t>(</a:t>
            </a:r>
            <a:r>
              <a:rPr lang="en-US" sz="2000">
                <a:solidFill>
                  <a:srgbClr val="F57D00"/>
                </a:solidFill>
                <a:effectLst/>
                <a:latin typeface="Menlo" charset="0"/>
              </a:rPr>
              <a:t>0.1f</a:t>
            </a:r>
            <a:r>
              <a:rPr lang="en-US" sz="2000">
                <a:solidFill>
                  <a:srgbClr val="333333"/>
                </a:solidFill>
                <a:effectLst/>
                <a:latin typeface="Menlo" charset="0"/>
              </a:rPr>
              <a:t>);</a:t>
            </a:r>
            <a:br>
              <a:rPr lang="en-US" sz="2000">
                <a:solidFill>
                  <a:srgbClr val="333333"/>
                </a:solidFill>
                <a:effectLst/>
                <a:latin typeface="Menlo" charset="0"/>
              </a:rPr>
            </a:br>
            <a:r>
              <a:rPr lang="en-US" sz="2000">
                <a:solidFill>
                  <a:srgbClr val="333333"/>
                </a:solidFill>
                <a:effectLst/>
                <a:latin typeface="Menlo" charset="0"/>
              </a:rPr>
              <a:t>     </a:t>
            </a:r>
            <a:r>
              <a:rPr lang="en-US" sz="2000">
                <a:solidFill>
                  <a:srgbClr val="009695"/>
                </a:solidFill>
                <a:effectLst/>
                <a:latin typeface="Menlo" charset="0"/>
              </a:rPr>
              <a:t>//function content here</a:t>
            </a:r>
            <a:r>
              <a:rPr lang="en-US" sz="2000">
                <a:solidFill>
                  <a:srgbClr val="333333"/>
                </a:solidFill>
                <a:effectLst/>
                <a:latin typeface="Menlo" charset="0"/>
              </a:rPr>
              <a:t/>
            </a:r>
            <a:br>
              <a:rPr lang="en-US" sz="2000">
                <a:solidFill>
                  <a:srgbClr val="333333"/>
                </a:solidFill>
                <a:effectLst/>
                <a:latin typeface="Menlo" charset="0"/>
              </a:rPr>
            </a:br>
            <a:r>
              <a:rPr lang="en-US" sz="2000">
                <a:solidFill>
                  <a:srgbClr val="333333"/>
                </a:solidFill>
                <a:effectLst/>
                <a:latin typeface="Menlo" charset="0"/>
              </a:rPr>
              <a:t>}</a:t>
            </a:r>
            <a:r>
              <a:rPr lang="en-US" sz="20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175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36535"/>
            <a:ext cx="7886700" cy="708300"/>
          </a:xfrm>
        </p:spPr>
        <p:txBody>
          <a:bodyPr/>
          <a:lstStyle/>
          <a:p>
            <a:r>
              <a:rPr lang="en-US"/>
              <a:t>Structure of raycast</a:t>
            </a:r>
          </a:p>
        </p:txBody>
      </p:sp>
      <p:sp>
        <p:nvSpPr>
          <p:cNvPr id="5" name="Rectangle 4"/>
          <p:cNvSpPr/>
          <p:nvPr/>
        </p:nvSpPr>
        <p:spPr>
          <a:xfrm>
            <a:off x="264318" y="944835"/>
            <a:ext cx="861536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>
                <a:solidFill>
                  <a:srgbClr val="888888"/>
                </a:solidFill>
                <a:effectLst/>
                <a:latin typeface="Menlo" charset="0"/>
              </a:rPr>
              <a:t>// Update is called once per frame</a:t>
            </a:r>
            <a:r>
              <a:rPr lang="en-US" sz="1600">
                <a:latin typeface="Menlo" charset="0"/>
              </a:rPr>
              <a:t/>
            </a:r>
            <a:br>
              <a:rPr lang="en-US" sz="1600">
                <a:latin typeface="Menlo" charset="0"/>
              </a:rPr>
            </a:br>
            <a:r>
              <a:rPr lang="en-US" sz="1600">
                <a:solidFill>
                  <a:srgbClr val="009695"/>
                </a:solidFill>
                <a:effectLst/>
                <a:latin typeface="Menlo" charset="0"/>
              </a:rPr>
              <a:t>void</a:t>
            </a:r>
            <a:r>
              <a:rPr lang="en-US" sz="1600">
                <a:solidFill>
                  <a:srgbClr val="333333"/>
                </a:solidFill>
                <a:effectLst/>
                <a:latin typeface="Menlo" charset="0"/>
              </a:rPr>
              <a:t> Update () {</a:t>
            </a:r>
            <a:r>
              <a:rPr lang="en-US" sz="1600">
                <a:latin typeface="Menlo" charset="0"/>
              </a:rPr>
              <a:t/>
            </a:r>
            <a:br>
              <a:rPr lang="en-US" sz="1600">
                <a:latin typeface="Menlo" charset="0"/>
              </a:rPr>
            </a:br>
            <a:r>
              <a:rPr lang="en-US" sz="1600">
                <a:solidFill>
                  <a:srgbClr val="333333"/>
                </a:solidFill>
                <a:effectLst/>
                <a:latin typeface="Menlo" charset="0"/>
              </a:rPr>
              <a:t>    </a:t>
            </a:r>
            <a:r>
              <a:rPr lang="en-US" sz="1600">
                <a:solidFill>
                  <a:srgbClr val="3364A4"/>
                </a:solidFill>
                <a:effectLst/>
                <a:latin typeface="Menlo" charset="0"/>
              </a:rPr>
              <a:t>RaycastHit</a:t>
            </a:r>
            <a:r>
              <a:rPr lang="en-US" sz="1600">
                <a:solidFill>
                  <a:srgbClr val="333333"/>
                </a:solidFill>
                <a:effectLst/>
                <a:latin typeface="Menlo" charset="0"/>
              </a:rPr>
              <a:t> hit;</a:t>
            </a:r>
            <a:r>
              <a:rPr lang="en-US" sz="1600">
                <a:latin typeface="Menlo" charset="0"/>
              </a:rPr>
              <a:t/>
            </a:r>
            <a:br>
              <a:rPr lang="en-US" sz="1600">
                <a:latin typeface="Menlo" charset="0"/>
              </a:rPr>
            </a:br>
            <a:r>
              <a:rPr lang="en-US" sz="1600">
                <a:solidFill>
                  <a:srgbClr val="333333"/>
                </a:solidFill>
                <a:effectLst/>
                <a:latin typeface="Menlo" charset="0"/>
              </a:rPr>
              <a:t>    </a:t>
            </a:r>
            <a:r>
              <a:rPr lang="en-US" sz="1600">
                <a:solidFill>
                  <a:srgbClr val="009695"/>
                </a:solidFill>
                <a:effectLst/>
                <a:latin typeface="Menlo" charset="0"/>
              </a:rPr>
              <a:t>float</a:t>
            </a:r>
            <a:r>
              <a:rPr lang="en-US" sz="1600">
                <a:solidFill>
                  <a:srgbClr val="333333"/>
                </a:solidFill>
                <a:effectLst/>
                <a:latin typeface="Menlo" charset="0"/>
              </a:rPr>
              <a:t> rayDist = </a:t>
            </a:r>
            <a:r>
              <a:rPr lang="en-US" sz="1600">
                <a:solidFill>
                  <a:srgbClr val="F57D00"/>
                </a:solidFill>
                <a:effectLst/>
                <a:latin typeface="Menlo" charset="0"/>
              </a:rPr>
              <a:t>10.0f</a:t>
            </a:r>
            <a:r>
              <a:rPr lang="en-US" sz="1600">
                <a:solidFill>
                  <a:srgbClr val="333333"/>
                </a:solidFill>
                <a:effectLst/>
                <a:latin typeface="Menlo" charset="0"/>
              </a:rPr>
              <a:t>;</a:t>
            </a:r>
            <a:r>
              <a:rPr lang="en-US" sz="1600">
                <a:latin typeface="Menlo" charset="0"/>
              </a:rPr>
              <a:t/>
            </a:r>
            <a:br>
              <a:rPr lang="en-US" sz="1600">
                <a:latin typeface="Menlo" charset="0"/>
              </a:rPr>
            </a:br>
            <a:r>
              <a:rPr lang="en-US" sz="1600">
                <a:solidFill>
                  <a:srgbClr val="333333"/>
                </a:solidFill>
                <a:effectLst/>
                <a:latin typeface="Menlo" charset="0"/>
              </a:rPr>
              <a:t>    </a:t>
            </a:r>
            <a:r>
              <a:rPr lang="en-US" sz="1600">
                <a:solidFill>
                  <a:srgbClr val="3364A4"/>
                </a:solidFill>
                <a:effectLst/>
                <a:latin typeface="Menlo" charset="0"/>
              </a:rPr>
              <a:t>Vector3</a:t>
            </a:r>
            <a:r>
              <a:rPr lang="en-US" sz="1600">
                <a:solidFill>
                  <a:srgbClr val="333333"/>
                </a:solidFill>
                <a:effectLst/>
                <a:latin typeface="Menlo" charset="0"/>
              </a:rPr>
              <a:t> forward = transform.TransformDirection (</a:t>
            </a:r>
            <a:r>
              <a:rPr lang="en-US" sz="1600">
                <a:solidFill>
                  <a:srgbClr val="3364A4"/>
                </a:solidFill>
                <a:effectLst/>
                <a:latin typeface="Menlo" charset="0"/>
              </a:rPr>
              <a:t>Vector3</a:t>
            </a:r>
            <a:r>
              <a:rPr lang="en-US" sz="1600">
                <a:solidFill>
                  <a:srgbClr val="333333"/>
                </a:solidFill>
                <a:effectLst/>
                <a:latin typeface="Menlo" charset="0"/>
              </a:rPr>
              <a:t>.forward  </a:t>
            </a:r>
          </a:p>
          <a:p>
            <a:r>
              <a:rPr lang="en-US" sz="1600">
                <a:solidFill>
                  <a:srgbClr val="333333"/>
                </a:solidFill>
                <a:latin typeface="Menlo" charset="0"/>
              </a:rPr>
              <a:t>			</a:t>
            </a:r>
            <a:r>
              <a:rPr lang="en-US" sz="1600">
                <a:solidFill>
                  <a:srgbClr val="333333"/>
                </a:solidFill>
                <a:effectLst/>
                <a:latin typeface="Menlo" charset="0"/>
              </a:rPr>
              <a:t>* rayDist;</a:t>
            </a:r>
            <a:r>
              <a:rPr lang="en-US" sz="1600">
                <a:latin typeface="Menlo" charset="0"/>
              </a:rPr>
              <a:t/>
            </a:r>
            <a:br>
              <a:rPr lang="en-US" sz="1600">
                <a:latin typeface="Menlo" charset="0"/>
              </a:rPr>
            </a:br>
            <a:r>
              <a:rPr lang="en-US" sz="1600">
                <a:solidFill>
                  <a:srgbClr val="333333"/>
                </a:solidFill>
                <a:effectLst/>
                <a:latin typeface="Menlo" charset="0"/>
              </a:rPr>
              <a:t>    </a:t>
            </a:r>
            <a:r>
              <a:rPr lang="en-US" sz="1600">
                <a:solidFill>
                  <a:srgbClr val="3364A4"/>
                </a:solidFill>
                <a:effectLst/>
                <a:latin typeface="Menlo" charset="0"/>
              </a:rPr>
              <a:t>Debug</a:t>
            </a:r>
            <a:r>
              <a:rPr lang="en-US" sz="1600">
                <a:solidFill>
                  <a:srgbClr val="333333"/>
                </a:solidFill>
                <a:effectLst/>
                <a:latin typeface="Menlo" charset="0"/>
              </a:rPr>
              <a:t>.DrawRay (transform.position, forward, </a:t>
            </a:r>
            <a:r>
              <a:rPr lang="en-US" sz="1600">
                <a:solidFill>
                  <a:srgbClr val="3364A4"/>
                </a:solidFill>
                <a:effectLst/>
                <a:latin typeface="Menlo" charset="0"/>
              </a:rPr>
              <a:t>Color</a:t>
            </a:r>
            <a:r>
              <a:rPr lang="en-US" sz="1600">
                <a:solidFill>
                  <a:srgbClr val="333333"/>
                </a:solidFill>
                <a:effectLst/>
                <a:latin typeface="Menlo" charset="0"/>
              </a:rPr>
              <a:t>.green);</a:t>
            </a:r>
            <a:r>
              <a:rPr lang="en-US" sz="1600">
                <a:latin typeface="Menlo" charset="0"/>
              </a:rPr>
              <a:t/>
            </a:r>
            <a:br>
              <a:rPr lang="en-US" sz="1600">
                <a:latin typeface="Menlo" charset="0"/>
              </a:rPr>
            </a:br>
            <a:r>
              <a:rPr lang="en-US" sz="1600">
                <a:solidFill>
                  <a:srgbClr val="333333"/>
                </a:solidFill>
                <a:effectLst/>
                <a:latin typeface="Menlo" charset="0"/>
              </a:rPr>
              <a:t>    </a:t>
            </a:r>
            <a:r>
              <a:rPr lang="en-US" sz="1600">
                <a:solidFill>
                  <a:srgbClr val="009695"/>
                </a:solidFill>
                <a:effectLst/>
                <a:latin typeface="Menlo" charset="0"/>
              </a:rPr>
              <a:t>if</a:t>
            </a:r>
            <a:r>
              <a:rPr lang="en-US" sz="1600">
                <a:solidFill>
                  <a:srgbClr val="333333"/>
                </a:solidFill>
                <a:effectLst/>
                <a:latin typeface="Menlo" charset="0"/>
              </a:rPr>
              <a:t> (</a:t>
            </a:r>
            <a:r>
              <a:rPr lang="en-US" sz="1600">
                <a:solidFill>
                  <a:srgbClr val="3364A4"/>
                </a:solidFill>
                <a:effectLst/>
                <a:latin typeface="Menlo" charset="0"/>
              </a:rPr>
              <a:t>Input</a:t>
            </a:r>
            <a:r>
              <a:rPr lang="en-US" sz="1600">
                <a:solidFill>
                  <a:srgbClr val="333333"/>
                </a:solidFill>
                <a:effectLst/>
                <a:latin typeface="Menlo" charset="0"/>
              </a:rPr>
              <a:t>.GetMouseButton (</a:t>
            </a:r>
            <a:r>
              <a:rPr lang="en-US" sz="1600">
                <a:solidFill>
                  <a:srgbClr val="F57D00"/>
                </a:solidFill>
                <a:effectLst/>
                <a:latin typeface="Menlo" charset="0"/>
              </a:rPr>
              <a:t>0</a:t>
            </a:r>
            <a:r>
              <a:rPr lang="en-US" sz="1600">
                <a:solidFill>
                  <a:srgbClr val="333333"/>
                </a:solidFill>
                <a:effectLst/>
                <a:latin typeface="Menlo" charset="0"/>
              </a:rPr>
              <a:t>)) {</a:t>
            </a:r>
            <a:r>
              <a:rPr lang="en-US" sz="1600">
                <a:latin typeface="Menlo" charset="0"/>
              </a:rPr>
              <a:t/>
            </a:r>
            <a:br>
              <a:rPr lang="en-US" sz="1600">
                <a:latin typeface="Menlo" charset="0"/>
              </a:rPr>
            </a:br>
            <a:r>
              <a:rPr lang="en-US" sz="1600">
                <a:solidFill>
                  <a:srgbClr val="333333"/>
                </a:solidFill>
                <a:effectLst/>
                <a:latin typeface="Menlo" charset="0"/>
              </a:rPr>
              <a:t>        </a:t>
            </a:r>
            <a:r>
              <a:rPr lang="en-US" sz="1600">
                <a:solidFill>
                  <a:srgbClr val="009695"/>
                </a:solidFill>
                <a:effectLst/>
                <a:latin typeface="Menlo" charset="0"/>
              </a:rPr>
              <a:t>if</a:t>
            </a:r>
            <a:r>
              <a:rPr lang="en-US" sz="1600">
                <a:solidFill>
                  <a:srgbClr val="333333"/>
                </a:solidFill>
                <a:effectLst/>
                <a:latin typeface="Menlo" charset="0"/>
              </a:rPr>
              <a:t> (</a:t>
            </a:r>
            <a:r>
              <a:rPr lang="en-US" sz="1600">
                <a:solidFill>
                  <a:srgbClr val="3364A4"/>
                </a:solidFill>
                <a:effectLst/>
                <a:latin typeface="Menlo" charset="0"/>
              </a:rPr>
              <a:t>Physics</a:t>
            </a:r>
            <a:r>
              <a:rPr lang="en-US" sz="1600">
                <a:solidFill>
                  <a:srgbClr val="333333"/>
                </a:solidFill>
                <a:effectLst/>
                <a:latin typeface="Menlo" charset="0"/>
              </a:rPr>
              <a:t>.Raycast (transform.position, forward, </a:t>
            </a:r>
            <a:r>
              <a:rPr lang="en-US" sz="1600">
                <a:solidFill>
                  <a:srgbClr val="009695"/>
                </a:solidFill>
                <a:effectLst/>
                <a:latin typeface="Menlo" charset="0"/>
              </a:rPr>
              <a:t>out</a:t>
            </a:r>
            <a:r>
              <a:rPr lang="en-US" sz="1600">
                <a:solidFill>
                  <a:srgbClr val="333333"/>
                </a:solidFill>
                <a:effectLst/>
                <a:latin typeface="Menlo" charset="0"/>
              </a:rPr>
              <a:t> hit)){</a:t>
            </a:r>
            <a:r>
              <a:rPr lang="en-US" sz="1600">
                <a:latin typeface="Menlo" charset="0"/>
              </a:rPr>
              <a:t/>
            </a:r>
            <a:br>
              <a:rPr lang="en-US" sz="1600">
                <a:latin typeface="Menlo" charset="0"/>
              </a:rPr>
            </a:br>
            <a:r>
              <a:rPr lang="en-US" sz="1600">
                <a:solidFill>
                  <a:srgbClr val="333333"/>
                </a:solidFill>
                <a:effectLst/>
                <a:latin typeface="Menlo" charset="0"/>
              </a:rPr>
              <a:t>            </a:t>
            </a:r>
            <a:r>
              <a:rPr lang="en-US" sz="1600" i="1">
                <a:solidFill>
                  <a:srgbClr val="888888"/>
                </a:solidFill>
                <a:effectLst/>
                <a:latin typeface="Menlo" charset="0"/>
              </a:rPr>
              <a:t>//beri ledakan pada target, jeda 0.1sec</a:t>
            </a:r>
            <a:r>
              <a:rPr lang="en-US" sz="1600">
                <a:latin typeface="Menlo" charset="0"/>
              </a:rPr>
              <a:t/>
            </a:r>
            <a:br>
              <a:rPr lang="en-US" sz="1600">
                <a:latin typeface="Menlo" charset="0"/>
              </a:rPr>
            </a:br>
            <a:r>
              <a:rPr lang="en-US" sz="1600">
                <a:solidFill>
                  <a:srgbClr val="333333"/>
                </a:solidFill>
                <a:effectLst/>
                <a:latin typeface="Menlo" charset="0"/>
              </a:rPr>
              <a:t>            StartCoroutine(attachExplode (hit.point));</a:t>
            </a:r>
            <a:r>
              <a:rPr lang="en-US" sz="1600">
                <a:latin typeface="Menlo" charset="0"/>
              </a:rPr>
              <a:t/>
            </a:r>
            <a:br>
              <a:rPr lang="en-US" sz="1600">
                <a:latin typeface="Menlo" charset="0"/>
              </a:rPr>
            </a:br>
            <a:r>
              <a:rPr lang="en-US" sz="1600">
                <a:solidFill>
                  <a:srgbClr val="333333"/>
                </a:solidFill>
                <a:effectLst/>
                <a:latin typeface="Menlo" charset="0"/>
              </a:rPr>
              <a:t>        }</a:t>
            </a:r>
            <a:r>
              <a:rPr lang="en-US" sz="1600">
                <a:latin typeface="Menlo" charset="0"/>
              </a:rPr>
              <a:t/>
            </a:r>
            <a:br>
              <a:rPr lang="en-US" sz="1600">
                <a:latin typeface="Menlo" charset="0"/>
              </a:rPr>
            </a:br>
            <a:r>
              <a:rPr lang="en-US" sz="1600">
                <a:solidFill>
                  <a:srgbClr val="333333"/>
                </a:solidFill>
                <a:effectLst/>
                <a:latin typeface="Menlo" charset="0"/>
              </a:rPr>
              <a:t>        attachBullet ();</a:t>
            </a:r>
            <a:r>
              <a:rPr lang="en-US" sz="1600">
                <a:latin typeface="Menlo" charset="0"/>
              </a:rPr>
              <a:t/>
            </a:r>
            <a:br>
              <a:rPr lang="en-US" sz="1600">
                <a:latin typeface="Menlo" charset="0"/>
              </a:rPr>
            </a:br>
            <a:r>
              <a:rPr lang="en-US" sz="1600">
                <a:solidFill>
                  <a:srgbClr val="333333"/>
                </a:solidFill>
                <a:effectLst/>
                <a:latin typeface="Menlo" charset="0"/>
              </a:rPr>
              <a:t>    }</a:t>
            </a:r>
            <a:r>
              <a:rPr lang="en-US" sz="1600">
                <a:latin typeface="Menlo" charset="0"/>
              </a:rPr>
              <a:t/>
            </a:r>
            <a:br>
              <a:rPr lang="en-US" sz="1600">
                <a:latin typeface="Menlo" charset="0"/>
              </a:rPr>
            </a:br>
            <a:r>
              <a:rPr lang="en-US" sz="1600">
                <a:solidFill>
                  <a:srgbClr val="333333"/>
                </a:solidFill>
                <a:effectLst/>
                <a:latin typeface="Menlo" charset="0"/>
              </a:rPr>
              <a:t>}</a:t>
            </a:r>
            <a:r>
              <a:rPr lang="en-US" sz="1600"/>
              <a:t> 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28650" y="4730487"/>
            <a:ext cx="8072438" cy="1581255"/>
          </a:xfrm>
        </p:spPr>
        <p:txBody>
          <a:bodyPr>
            <a:noAutofit/>
          </a:bodyPr>
          <a:lstStyle/>
          <a:p>
            <a:r>
              <a:rPr lang="en-US" sz="2000"/>
              <a:t>rayDist : maximum length of the raycast</a:t>
            </a:r>
          </a:p>
          <a:p>
            <a:r>
              <a:rPr lang="en-US" sz="2000"/>
              <a:t>DrawRay : Draws the ray (check the Scene tab during play)</a:t>
            </a:r>
          </a:p>
          <a:p>
            <a:r>
              <a:rPr lang="en-US" sz="2000"/>
              <a:t>hit : The variable that stores the raycast result :</a:t>
            </a:r>
          </a:p>
          <a:p>
            <a:pPr lvl="1"/>
            <a:r>
              <a:rPr lang="en-US" sz="2000"/>
              <a:t>hit.point : The contact point (Vector3)</a:t>
            </a:r>
          </a:p>
          <a:p>
            <a:pPr lvl="1"/>
            <a:r>
              <a:rPr lang="en-US" sz="2000"/>
              <a:t>hit.distance : The distance of the contact point to the origin (number)</a:t>
            </a:r>
          </a:p>
        </p:txBody>
      </p:sp>
    </p:spTree>
    <p:extLst>
      <p:ext uri="{BB962C8B-B14F-4D97-AF65-F5344CB8AC3E}">
        <p14:creationId xmlns:p14="http://schemas.microsoft.com/office/powerpoint/2010/main" val="1111278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Attach Bullet, and Bullet Script</a:t>
            </a:r>
          </a:p>
        </p:txBody>
      </p:sp>
      <p:sp>
        <p:nvSpPr>
          <p:cNvPr id="5" name="Rectangle 4"/>
          <p:cNvSpPr/>
          <p:nvPr/>
        </p:nvSpPr>
        <p:spPr>
          <a:xfrm>
            <a:off x="828675" y="1073427"/>
            <a:ext cx="748665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>
                <a:solidFill>
                  <a:srgbClr val="009695"/>
                </a:solidFill>
                <a:effectLst/>
                <a:latin typeface="Menlo" charset="0"/>
              </a:rPr>
              <a:t>void</a:t>
            </a:r>
            <a:r>
              <a:rPr lang="en-US" sz="1600">
                <a:solidFill>
                  <a:srgbClr val="333333"/>
                </a:solidFill>
                <a:effectLst/>
                <a:latin typeface="Menlo" charset="0"/>
              </a:rPr>
              <a:t> attachBullet(){</a:t>
            </a:r>
            <a:r>
              <a:rPr lang="en-US" sz="1600">
                <a:latin typeface="Menlo" charset="0"/>
              </a:rPr>
              <a:t/>
            </a:r>
            <a:br>
              <a:rPr lang="en-US" sz="1600">
                <a:latin typeface="Menlo" charset="0"/>
              </a:rPr>
            </a:br>
            <a:r>
              <a:rPr lang="en-US" sz="1600">
                <a:solidFill>
                  <a:srgbClr val="333333"/>
                </a:solidFill>
                <a:effectLst/>
                <a:latin typeface="Menlo" charset="0"/>
              </a:rPr>
              <a:t>    </a:t>
            </a:r>
            <a:r>
              <a:rPr lang="en-US" sz="1600">
                <a:solidFill>
                  <a:srgbClr val="009695"/>
                </a:solidFill>
                <a:effectLst/>
                <a:latin typeface="Menlo" charset="0"/>
              </a:rPr>
              <a:t>var</a:t>
            </a:r>
            <a:r>
              <a:rPr lang="en-US" sz="1600">
                <a:solidFill>
                  <a:srgbClr val="333333"/>
                </a:solidFill>
                <a:effectLst/>
                <a:latin typeface="Menlo" charset="0"/>
              </a:rPr>
              <a:t> b = Instantiate (bulletPre) </a:t>
            </a:r>
            <a:r>
              <a:rPr lang="en-US" sz="1600">
                <a:solidFill>
                  <a:srgbClr val="009695"/>
                </a:solidFill>
                <a:effectLst/>
                <a:latin typeface="Menlo" charset="0"/>
              </a:rPr>
              <a:t>as</a:t>
            </a:r>
            <a:r>
              <a:rPr lang="en-US" sz="1600">
                <a:solidFill>
                  <a:srgbClr val="333333"/>
                </a:solidFill>
                <a:effectLst/>
                <a:latin typeface="Menlo" charset="0"/>
              </a:rPr>
              <a:t> </a:t>
            </a:r>
            <a:r>
              <a:rPr lang="en-US" sz="1600">
                <a:solidFill>
                  <a:srgbClr val="3364A4"/>
                </a:solidFill>
                <a:effectLst/>
                <a:latin typeface="Menlo" charset="0"/>
              </a:rPr>
              <a:t>GameObject</a:t>
            </a:r>
            <a:r>
              <a:rPr lang="en-US" sz="1600">
                <a:solidFill>
                  <a:srgbClr val="333333"/>
                </a:solidFill>
                <a:effectLst/>
                <a:latin typeface="Menlo" charset="0"/>
              </a:rPr>
              <a:t>;</a:t>
            </a:r>
            <a:r>
              <a:rPr lang="en-US" sz="1600">
                <a:latin typeface="Menlo" charset="0"/>
              </a:rPr>
              <a:t/>
            </a:r>
            <a:br>
              <a:rPr lang="en-US" sz="1600">
                <a:latin typeface="Menlo" charset="0"/>
              </a:rPr>
            </a:br>
            <a:r>
              <a:rPr lang="en-US" sz="1600">
                <a:solidFill>
                  <a:srgbClr val="333333"/>
                </a:solidFill>
                <a:effectLst/>
                <a:latin typeface="Menlo" charset="0"/>
              </a:rPr>
              <a:t>    b.transform.position = transform.position;</a:t>
            </a:r>
            <a:r>
              <a:rPr lang="en-US" sz="1600">
                <a:latin typeface="Menlo" charset="0"/>
              </a:rPr>
              <a:t/>
            </a:r>
            <a:br>
              <a:rPr lang="en-US" sz="1600">
                <a:latin typeface="Menlo" charset="0"/>
              </a:rPr>
            </a:br>
            <a:r>
              <a:rPr lang="en-US" sz="1600">
                <a:solidFill>
                  <a:srgbClr val="333333"/>
                </a:solidFill>
                <a:effectLst/>
                <a:latin typeface="Menlo" charset="0"/>
              </a:rPr>
              <a:t>    b.transform.rotation = transform.rotation;</a:t>
            </a:r>
            <a:r>
              <a:rPr lang="en-US" sz="1600">
                <a:latin typeface="Menlo" charset="0"/>
              </a:rPr>
              <a:t/>
            </a:r>
            <a:br>
              <a:rPr lang="en-US" sz="1600">
                <a:latin typeface="Menlo" charset="0"/>
              </a:rPr>
            </a:br>
            <a:r>
              <a:rPr lang="en-US" sz="1600">
                <a:solidFill>
                  <a:srgbClr val="333333"/>
                </a:solidFill>
                <a:effectLst/>
                <a:latin typeface="Menlo" charset="0"/>
              </a:rPr>
              <a:t>    </a:t>
            </a:r>
            <a:r>
              <a:rPr lang="en-US" sz="1600" i="1">
                <a:solidFill>
                  <a:srgbClr val="888888"/>
                </a:solidFill>
                <a:effectLst/>
                <a:latin typeface="Menlo" charset="0"/>
              </a:rPr>
              <a:t>//avoid collision with player</a:t>
            </a:r>
            <a:r>
              <a:rPr lang="en-US" sz="1600">
                <a:latin typeface="Menlo" charset="0"/>
              </a:rPr>
              <a:t/>
            </a:r>
            <a:br>
              <a:rPr lang="en-US" sz="1600">
                <a:latin typeface="Menlo" charset="0"/>
              </a:rPr>
            </a:br>
            <a:r>
              <a:rPr lang="en-US" sz="1600">
                <a:solidFill>
                  <a:srgbClr val="333333"/>
                </a:solidFill>
                <a:effectLst/>
                <a:latin typeface="Menlo" charset="0"/>
              </a:rPr>
              <a:t>    </a:t>
            </a:r>
            <a:r>
              <a:rPr lang="en-US" sz="1600">
                <a:solidFill>
                  <a:srgbClr val="3364A4"/>
                </a:solidFill>
                <a:effectLst/>
                <a:latin typeface="Menlo" charset="0"/>
              </a:rPr>
              <a:t>Physics</a:t>
            </a:r>
            <a:r>
              <a:rPr lang="en-US" sz="1600">
                <a:solidFill>
                  <a:srgbClr val="333333"/>
                </a:solidFill>
                <a:effectLst/>
                <a:latin typeface="Menlo" charset="0"/>
              </a:rPr>
              <a:t>.IgnoreCollision(</a:t>
            </a:r>
          </a:p>
          <a:p>
            <a:r>
              <a:rPr lang="en-US" sz="1600">
                <a:solidFill>
                  <a:srgbClr val="333333"/>
                </a:solidFill>
                <a:latin typeface="Menlo" charset="0"/>
              </a:rPr>
              <a:t>	</a:t>
            </a:r>
            <a:r>
              <a:rPr lang="en-US" sz="1600">
                <a:solidFill>
                  <a:srgbClr val="333333"/>
                </a:solidFill>
                <a:effectLst/>
                <a:latin typeface="Menlo" charset="0"/>
              </a:rPr>
              <a:t>b.GetComponent&lt;</a:t>
            </a:r>
            <a:r>
              <a:rPr lang="en-US" sz="1600">
                <a:solidFill>
                  <a:srgbClr val="3364A4"/>
                </a:solidFill>
                <a:effectLst/>
                <a:latin typeface="Menlo" charset="0"/>
              </a:rPr>
              <a:t>BoxCollider</a:t>
            </a:r>
            <a:r>
              <a:rPr lang="en-US" sz="1600">
                <a:solidFill>
                  <a:srgbClr val="333333"/>
                </a:solidFill>
                <a:effectLst/>
                <a:latin typeface="Menlo" charset="0"/>
              </a:rPr>
              <a:t>&gt;(), </a:t>
            </a:r>
          </a:p>
          <a:p>
            <a:r>
              <a:rPr lang="en-US" sz="1600">
                <a:solidFill>
                  <a:srgbClr val="333333"/>
                </a:solidFill>
                <a:latin typeface="Menlo" charset="0"/>
              </a:rPr>
              <a:t>	</a:t>
            </a:r>
            <a:r>
              <a:rPr lang="en-US" sz="1600">
                <a:solidFill>
                  <a:srgbClr val="333333"/>
                </a:solidFill>
                <a:effectLst/>
                <a:latin typeface="Menlo" charset="0"/>
              </a:rPr>
              <a:t>GetComponent&lt;</a:t>
            </a:r>
            <a:r>
              <a:rPr lang="en-US" sz="1600">
                <a:solidFill>
                  <a:srgbClr val="3364A4"/>
                </a:solidFill>
                <a:effectLst/>
                <a:latin typeface="Menlo" charset="0"/>
              </a:rPr>
              <a:t>CapsuleCollider</a:t>
            </a:r>
            <a:r>
              <a:rPr lang="en-US" sz="1600">
                <a:solidFill>
                  <a:srgbClr val="333333"/>
                </a:solidFill>
                <a:effectLst/>
                <a:latin typeface="Menlo" charset="0"/>
              </a:rPr>
              <a:t>&gt;());</a:t>
            </a:r>
          </a:p>
          <a:p>
            <a:r>
              <a:rPr lang="en-US" sz="1600">
                <a:solidFill>
                  <a:srgbClr val="333333"/>
                </a:solidFill>
                <a:latin typeface="Menlo" charset="0"/>
              </a:rPr>
              <a:t>    Destroy (b.gameObject, 1); </a:t>
            </a:r>
            <a:r>
              <a:rPr lang="en-US" sz="1600" i="1">
                <a:solidFill>
                  <a:srgbClr val="333333"/>
                </a:solidFill>
                <a:latin typeface="Menlo" charset="0"/>
              </a:rPr>
              <a:t>//delete after 1 sec </a:t>
            </a:r>
            <a:r>
              <a:rPr lang="en-US" sz="1600" i="1">
                <a:latin typeface="Menlo" charset="0"/>
              </a:rPr>
              <a:t/>
            </a:r>
            <a:br>
              <a:rPr lang="en-US" sz="1600" i="1">
                <a:latin typeface="Menlo" charset="0"/>
              </a:rPr>
            </a:br>
            <a:r>
              <a:rPr lang="en-US" sz="1600">
                <a:solidFill>
                  <a:srgbClr val="333333"/>
                </a:solidFill>
                <a:effectLst/>
                <a:latin typeface="Menlo" charset="0"/>
              </a:rPr>
              <a:t>}</a:t>
            </a:r>
            <a:r>
              <a:rPr lang="en-US" sz="160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828675" y="3658750"/>
            <a:ext cx="727233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>
                <a:solidFill>
                  <a:srgbClr val="009695"/>
                </a:solidFill>
                <a:effectLst/>
                <a:latin typeface="Menlo" charset="0"/>
              </a:rPr>
              <a:t>public</a:t>
            </a:r>
            <a:r>
              <a:rPr lang="en-US" sz="1600">
                <a:solidFill>
                  <a:srgbClr val="333333"/>
                </a:solidFill>
                <a:effectLst/>
                <a:latin typeface="Menlo" charset="0"/>
              </a:rPr>
              <a:t> </a:t>
            </a:r>
            <a:r>
              <a:rPr lang="en-US" sz="1600">
                <a:solidFill>
                  <a:srgbClr val="009695"/>
                </a:solidFill>
                <a:effectLst/>
                <a:latin typeface="Menlo" charset="0"/>
              </a:rPr>
              <a:t>class</a:t>
            </a:r>
            <a:r>
              <a:rPr lang="en-US" sz="1600">
                <a:solidFill>
                  <a:srgbClr val="333333"/>
                </a:solidFill>
                <a:effectLst/>
                <a:latin typeface="Menlo" charset="0"/>
              </a:rPr>
              <a:t> </a:t>
            </a:r>
            <a:r>
              <a:rPr lang="en-US" sz="1600">
                <a:solidFill>
                  <a:srgbClr val="3364A4"/>
                </a:solidFill>
                <a:effectLst/>
                <a:latin typeface="Menlo" charset="0"/>
              </a:rPr>
              <a:t>Bullet</a:t>
            </a:r>
            <a:r>
              <a:rPr lang="en-US" sz="1600">
                <a:solidFill>
                  <a:srgbClr val="333333"/>
                </a:solidFill>
                <a:effectLst/>
                <a:latin typeface="Menlo" charset="0"/>
              </a:rPr>
              <a:t> : </a:t>
            </a:r>
            <a:r>
              <a:rPr lang="en-US" sz="1600">
                <a:solidFill>
                  <a:srgbClr val="3364A4"/>
                </a:solidFill>
                <a:effectLst/>
                <a:latin typeface="Menlo" charset="0"/>
              </a:rPr>
              <a:t>MonoBehaviour</a:t>
            </a:r>
            <a:r>
              <a:rPr lang="en-US" sz="1600">
                <a:solidFill>
                  <a:srgbClr val="333333"/>
                </a:solidFill>
                <a:effectLst/>
                <a:latin typeface="Menlo" charset="0"/>
              </a:rPr>
              <a:t> {</a:t>
            </a:r>
            <a:r>
              <a:rPr lang="en-US" sz="1600">
                <a:latin typeface="Menlo" charset="0"/>
              </a:rPr>
              <a:t/>
            </a:r>
            <a:br>
              <a:rPr lang="en-US" sz="1600">
                <a:latin typeface="Menlo" charset="0"/>
              </a:rPr>
            </a:br>
            <a:r>
              <a:rPr lang="en-US" sz="1600">
                <a:solidFill>
                  <a:srgbClr val="333333"/>
                </a:solidFill>
                <a:effectLst/>
                <a:latin typeface="Menlo" charset="0"/>
              </a:rPr>
              <a:t>    </a:t>
            </a:r>
            <a:r>
              <a:rPr lang="en-US" sz="1600">
                <a:solidFill>
                  <a:srgbClr val="009695"/>
                </a:solidFill>
                <a:effectLst/>
                <a:latin typeface="Menlo" charset="0"/>
              </a:rPr>
              <a:t>float</a:t>
            </a:r>
            <a:r>
              <a:rPr lang="en-US" sz="1600">
                <a:solidFill>
                  <a:srgbClr val="333333"/>
                </a:solidFill>
                <a:effectLst/>
                <a:latin typeface="Menlo" charset="0"/>
              </a:rPr>
              <a:t> spd = </a:t>
            </a:r>
            <a:r>
              <a:rPr lang="en-US" sz="1600">
                <a:solidFill>
                  <a:srgbClr val="F57D00"/>
                </a:solidFill>
                <a:effectLst/>
                <a:latin typeface="Menlo" charset="0"/>
              </a:rPr>
              <a:t>100.0f</a:t>
            </a:r>
            <a:r>
              <a:rPr lang="en-US" sz="1600">
                <a:solidFill>
                  <a:srgbClr val="333333"/>
                </a:solidFill>
                <a:effectLst/>
                <a:latin typeface="Menlo" charset="0"/>
              </a:rPr>
              <a:t>;</a:t>
            </a:r>
            <a:r>
              <a:rPr lang="en-US" sz="1600">
                <a:latin typeface="Menlo" charset="0"/>
              </a:rPr>
              <a:t/>
            </a:r>
            <a:br>
              <a:rPr lang="en-US" sz="1600">
                <a:latin typeface="Menlo" charset="0"/>
              </a:rPr>
            </a:br>
            <a:r>
              <a:rPr lang="en-US" sz="1600">
                <a:solidFill>
                  <a:srgbClr val="333333"/>
                </a:solidFill>
                <a:effectLst/>
                <a:latin typeface="Menlo" charset="0"/>
              </a:rPr>
              <a:t>    </a:t>
            </a:r>
            <a:r>
              <a:rPr lang="en-US" sz="1600">
                <a:solidFill>
                  <a:srgbClr val="3364A4"/>
                </a:solidFill>
                <a:effectLst/>
                <a:latin typeface="Menlo" charset="0"/>
              </a:rPr>
              <a:t>Vector3</a:t>
            </a:r>
            <a:r>
              <a:rPr lang="en-US" sz="1600">
                <a:solidFill>
                  <a:srgbClr val="333333"/>
                </a:solidFill>
                <a:effectLst/>
                <a:latin typeface="Menlo" charset="0"/>
              </a:rPr>
              <a:t> move;</a:t>
            </a:r>
            <a:r>
              <a:rPr lang="en-US" sz="1600">
                <a:latin typeface="Menlo" charset="0"/>
              </a:rPr>
              <a:t/>
            </a:r>
            <a:br>
              <a:rPr lang="en-US" sz="1600">
                <a:latin typeface="Menlo" charset="0"/>
              </a:rPr>
            </a:br>
            <a:r>
              <a:rPr lang="en-US" sz="1600">
                <a:solidFill>
                  <a:srgbClr val="333333"/>
                </a:solidFill>
                <a:effectLst/>
                <a:latin typeface="Menlo" charset="0"/>
              </a:rPr>
              <a:t>    </a:t>
            </a:r>
            <a:r>
              <a:rPr lang="en-US" sz="1600">
                <a:solidFill>
                  <a:srgbClr val="009695"/>
                </a:solidFill>
                <a:effectLst/>
                <a:latin typeface="Menlo" charset="0"/>
              </a:rPr>
              <a:t>void</a:t>
            </a:r>
            <a:r>
              <a:rPr lang="en-US" sz="1600">
                <a:solidFill>
                  <a:srgbClr val="333333"/>
                </a:solidFill>
                <a:effectLst/>
                <a:latin typeface="Menlo" charset="0"/>
              </a:rPr>
              <a:t> Start () {</a:t>
            </a:r>
            <a:r>
              <a:rPr lang="en-US" sz="1600">
                <a:latin typeface="Menlo" charset="0"/>
              </a:rPr>
              <a:t/>
            </a:r>
            <a:br>
              <a:rPr lang="en-US" sz="1600">
                <a:latin typeface="Menlo" charset="0"/>
              </a:rPr>
            </a:br>
            <a:r>
              <a:rPr lang="en-US" sz="1600">
                <a:solidFill>
                  <a:srgbClr val="333333"/>
                </a:solidFill>
                <a:effectLst/>
                <a:latin typeface="Menlo" charset="0"/>
              </a:rPr>
              <a:t>        move = </a:t>
            </a:r>
            <a:r>
              <a:rPr lang="en-US" sz="1600">
                <a:solidFill>
                  <a:srgbClr val="3364A4"/>
                </a:solidFill>
                <a:effectLst/>
                <a:latin typeface="Menlo" charset="0"/>
              </a:rPr>
              <a:t>Vector3</a:t>
            </a:r>
            <a:r>
              <a:rPr lang="en-US" sz="1600">
                <a:solidFill>
                  <a:srgbClr val="333333"/>
                </a:solidFill>
                <a:effectLst/>
                <a:latin typeface="Menlo" charset="0"/>
              </a:rPr>
              <a:t>.forward * spd * </a:t>
            </a:r>
            <a:r>
              <a:rPr lang="en-US" sz="1600">
                <a:solidFill>
                  <a:srgbClr val="3364A4"/>
                </a:solidFill>
                <a:effectLst/>
                <a:latin typeface="Menlo" charset="0"/>
              </a:rPr>
              <a:t>Time</a:t>
            </a:r>
            <a:r>
              <a:rPr lang="en-US" sz="1600">
                <a:solidFill>
                  <a:srgbClr val="333333"/>
                </a:solidFill>
                <a:effectLst/>
                <a:latin typeface="Menlo" charset="0"/>
              </a:rPr>
              <a:t>.deltaTime;</a:t>
            </a:r>
            <a:r>
              <a:rPr lang="en-US" sz="1600">
                <a:latin typeface="Menlo" charset="0"/>
              </a:rPr>
              <a:t/>
            </a:r>
            <a:br>
              <a:rPr lang="en-US" sz="1600">
                <a:latin typeface="Menlo" charset="0"/>
              </a:rPr>
            </a:br>
            <a:r>
              <a:rPr lang="en-US" sz="1600">
                <a:solidFill>
                  <a:srgbClr val="333333"/>
                </a:solidFill>
                <a:effectLst/>
                <a:latin typeface="Menlo" charset="0"/>
              </a:rPr>
              <a:t>    }</a:t>
            </a:r>
            <a:r>
              <a:rPr lang="en-US" sz="1600">
                <a:latin typeface="Menlo" charset="0"/>
              </a:rPr>
              <a:t/>
            </a:r>
            <a:br>
              <a:rPr lang="en-US" sz="1600">
                <a:latin typeface="Menlo" charset="0"/>
              </a:rPr>
            </a:br>
            <a:r>
              <a:rPr lang="en-US" sz="1600">
                <a:latin typeface="Menlo" charset="0"/>
              </a:rPr>
              <a:t/>
            </a:r>
            <a:br>
              <a:rPr lang="en-US" sz="1600">
                <a:latin typeface="Menlo" charset="0"/>
              </a:rPr>
            </a:br>
            <a:r>
              <a:rPr lang="en-US" sz="1600">
                <a:solidFill>
                  <a:srgbClr val="333333"/>
                </a:solidFill>
                <a:effectLst/>
                <a:latin typeface="Menlo" charset="0"/>
              </a:rPr>
              <a:t>    </a:t>
            </a:r>
            <a:r>
              <a:rPr lang="en-US" sz="1600">
                <a:solidFill>
                  <a:srgbClr val="009695"/>
                </a:solidFill>
                <a:effectLst/>
                <a:latin typeface="Menlo" charset="0"/>
              </a:rPr>
              <a:t>void</a:t>
            </a:r>
            <a:r>
              <a:rPr lang="en-US" sz="1600">
                <a:solidFill>
                  <a:srgbClr val="333333"/>
                </a:solidFill>
                <a:effectLst/>
                <a:latin typeface="Menlo" charset="0"/>
              </a:rPr>
              <a:t> Update () {</a:t>
            </a:r>
            <a:r>
              <a:rPr lang="en-US" sz="1600">
                <a:latin typeface="Menlo" charset="0"/>
              </a:rPr>
              <a:t/>
            </a:r>
            <a:br>
              <a:rPr lang="en-US" sz="1600">
                <a:latin typeface="Menlo" charset="0"/>
              </a:rPr>
            </a:br>
            <a:r>
              <a:rPr lang="en-US" sz="1600">
                <a:solidFill>
                  <a:srgbClr val="333333"/>
                </a:solidFill>
                <a:effectLst/>
                <a:latin typeface="Menlo" charset="0"/>
              </a:rPr>
              <a:t>        transform.Translate (move);</a:t>
            </a:r>
            <a:r>
              <a:rPr lang="en-US" sz="1600">
                <a:latin typeface="Menlo" charset="0"/>
              </a:rPr>
              <a:t/>
            </a:r>
            <a:br>
              <a:rPr lang="en-US" sz="1600">
                <a:latin typeface="Menlo" charset="0"/>
              </a:rPr>
            </a:br>
            <a:r>
              <a:rPr lang="en-US" sz="1600">
                <a:solidFill>
                  <a:srgbClr val="333333"/>
                </a:solidFill>
                <a:effectLst/>
                <a:latin typeface="Menlo" charset="0"/>
              </a:rPr>
              <a:t>    }</a:t>
            </a:r>
            <a:r>
              <a:rPr lang="en-US" sz="1600">
                <a:latin typeface="Menlo" charset="0"/>
              </a:rPr>
              <a:t/>
            </a:r>
            <a:br>
              <a:rPr lang="en-US" sz="1600">
                <a:latin typeface="Menlo" charset="0"/>
              </a:rPr>
            </a:br>
            <a:r>
              <a:rPr lang="en-US" sz="1600">
                <a:solidFill>
                  <a:srgbClr val="333333"/>
                </a:solidFill>
                <a:effectLst/>
                <a:latin typeface="Menlo" charset="0"/>
              </a:rPr>
              <a:t>}</a:t>
            </a:r>
            <a:r>
              <a:rPr lang="en-US" sz="16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0185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Attach Explosion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92696"/>
            <a:ext cx="7886700" cy="1290917"/>
          </a:xfrm>
        </p:spPr>
        <p:txBody>
          <a:bodyPr>
            <a:normAutofit/>
          </a:bodyPr>
          <a:lstStyle/>
          <a:p>
            <a:r>
              <a:rPr lang="en-US"/>
              <a:t>This function will be delayed 0.1sec to simulate bullet arrival to target (called using StartCoroutine during mouse click)</a:t>
            </a:r>
          </a:p>
        </p:txBody>
      </p:sp>
      <p:sp>
        <p:nvSpPr>
          <p:cNvPr id="4" name="Rectangle 3"/>
          <p:cNvSpPr/>
          <p:nvPr/>
        </p:nvSpPr>
        <p:spPr>
          <a:xfrm>
            <a:off x="628650" y="2797939"/>
            <a:ext cx="79581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3364A4"/>
                </a:solidFill>
                <a:effectLst/>
                <a:latin typeface="Menlo" charset="0"/>
              </a:rPr>
              <a:t>IEnumerator</a:t>
            </a:r>
            <a:r>
              <a:rPr lang="en-US">
                <a:solidFill>
                  <a:srgbClr val="333333"/>
                </a:solidFill>
                <a:effectLst/>
                <a:latin typeface="Menlo" charset="0"/>
              </a:rPr>
              <a:t> attachExplode(</a:t>
            </a:r>
            <a:r>
              <a:rPr lang="en-US">
                <a:solidFill>
                  <a:srgbClr val="3364A4"/>
                </a:solidFill>
                <a:effectLst/>
                <a:latin typeface="Menlo" charset="0"/>
              </a:rPr>
              <a:t>Vector3</a:t>
            </a:r>
            <a:r>
              <a:rPr lang="en-US">
                <a:solidFill>
                  <a:srgbClr val="333333"/>
                </a:solidFill>
                <a:effectLst/>
                <a:latin typeface="Menlo" charset="0"/>
              </a:rPr>
              <a:t> pos){</a:t>
            </a:r>
            <a:r>
              <a:rPr lang="en-US">
                <a:latin typeface="Menlo" charset="0"/>
              </a:rPr>
              <a:t/>
            </a:r>
            <a:br>
              <a:rPr lang="en-US">
                <a:latin typeface="Menlo" charset="0"/>
              </a:rPr>
            </a:br>
            <a:r>
              <a:rPr lang="en-US">
                <a:solidFill>
                  <a:srgbClr val="333333"/>
                </a:solidFill>
                <a:effectLst/>
                <a:latin typeface="Menlo" charset="0"/>
              </a:rPr>
              <a:t>    </a:t>
            </a:r>
            <a:r>
              <a:rPr lang="en-US">
                <a:solidFill>
                  <a:srgbClr val="009695"/>
                </a:solidFill>
                <a:effectLst/>
                <a:latin typeface="Menlo" charset="0"/>
              </a:rPr>
              <a:t>yield</a:t>
            </a:r>
            <a:r>
              <a:rPr lang="en-US">
                <a:solidFill>
                  <a:srgbClr val="333333"/>
                </a:solidFill>
                <a:effectLst/>
                <a:latin typeface="Menlo" charset="0"/>
              </a:rPr>
              <a:t> </a:t>
            </a:r>
            <a:r>
              <a:rPr lang="en-US">
                <a:solidFill>
                  <a:srgbClr val="009695"/>
                </a:solidFill>
                <a:effectLst/>
                <a:latin typeface="Menlo" charset="0"/>
              </a:rPr>
              <a:t>return</a:t>
            </a:r>
            <a:r>
              <a:rPr lang="en-US">
                <a:solidFill>
                  <a:srgbClr val="333333"/>
                </a:solidFill>
                <a:effectLst/>
                <a:latin typeface="Menlo" charset="0"/>
              </a:rPr>
              <a:t> </a:t>
            </a:r>
            <a:r>
              <a:rPr lang="en-US">
                <a:solidFill>
                  <a:srgbClr val="009695"/>
                </a:solidFill>
                <a:effectLst/>
                <a:latin typeface="Menlo" charset="0"/>
              </a:rPr>
              <a:t>new</a:t>
            </a:r>
            <a:r>
              <a:rPr lang="en-US">
                <a:solidFill>
                  <a:srgbClr val="333333"/>
                </a:solidFill>
                <a:effectLst/>
                <a:latin typeface="Menlo" charset="0"/>
              </a:rPr>
              <a:t> </a:t>
            </a:r>
            <a:r>
              <a:rPr lang="en-US">
                <a:solidFill>
                  <a:srgbClr val="3364A4"/>
                </a:solidFill>
                <a:effectLst/>
                <a:latin typeface="Menlo" charset="0"/>
              </a:rPr>
              <a:t>WaitForSeconds</a:t>
            </a:r>
            <a:r>
              <a:rPr lang="en-US">
                <a:solidFill>
                  <a:srgbClr val="333333"/>
                </a:solidFill>
                <a:effectLst/>
                <a:latin typeface="Menlo" charset="0"/>
              </a:rPr>
              <a:t>(</a:t>
            </a:r>
            <a:r>
              <a:rPr lang="en-US">
                <a:solidFill>
                  <a:srgbClr val="F57D00"/>
                </a:solidFill>
                <a:effectLst/>
                <a:latin typeface="Menlo" charset="0"/>
              </a:rPr>
              <a:t>0.1f</a:t>
            </a:r>
            <a:r>
              <a:rPr lang="en-US">
                <a:solidFill>
                  <a:srgbClr val="333333"/>
                </a:solidFill>
                <a:effectLst/>
                <a:latin typeface="Menlo" charset="0"/>
              </a:rPr>
              <a:t>);</a:t>
            </a:r>
            <a:r>
              <a:rPr lang="en-US">
                <a:latin typeface="Menlo" charset="0"/>
              </a:rPr>
              <a:t/>
            </a:r>
            <a:br>
              <a:rPr lang="en-US">
                <a:latin typeface="Menlo" charset="0"/>
              </a:rPr>
            </a:br>
            <a:r>
              <a:rPr lang="en-US">
                <a:solidFill>
                  <a:srgbClr val="333333"/>
                </a:solidFill>
                <a:effectLst/>
                <a:latin typeface="Menlo" charset="0"/>
              </a:rPr>
              <a:t>    </a:t>
            </a:r>
            <a:r>
              <a:rPr lang="en-US">
                <a:solidFill>
                  <a:srgbClr val="009695"/>
                </a:solidFill>
                <a:effectLst/>
                <a:latin typeface="Menlo" charset="0"/>
              </a:rPr>
              <a:t>var</a:t>
            </a:r>
            <a:r>
              <a:rPr lang="en-US">
                <a:solidFill>
                  <a:srgbClr val="333333"/>
                </a:solidFill>
                <a:effectLst/>
                <a:latin typeface="Menlo" charset="0"/>
              </a:rPr>
              <a:t> ex = Instantiate (explodePre) </a:t>
            </a:r>
            <a:r>
              <a:rPr lang="en-US">
                <a:solidFill>
                  <a:srgbClr val="009695"/>
                </a:solidFill>
                <a:effectLst/>
                <a:latin typeface="Menlo" charset="0"/>
              </a:rPr>
              <a:t>as</a:t>
            </a:r>
            <a:r>
              <a:rPr lang="en-US">
                <a:solidFill>
                  <a:srgbClr val="333333"/>
                </a:solidFill>
                <a:effectLst/>
                <a:latin typeface="Menlo" charset="0"/>
              </a:rPr>
              <a:t> </a:t>
            </a:r>
            <a:r>
              <a:rPr lang="en-US">
                <a:solidFill>
                  <a:srgbClr val="3364A4"/>
                </a:solidFill>
                <a:effectLst/>
                <a:latin typeface="Menlo" charset="0"/>
              </a:rPr>
              <a:t>GameObject</a:t>
            </a:r>
            <a:r>
              <a:rPr lang="en-US">
                <a:solidFill>
                  <a:srgbClr val="333333"/>
                </a:solidFill>
                <a:effectLst/>
                <a:latin typeface="Menlo" charset="0"/>
              </a:rPr>
              <a:t>;</a:t>
            </a:r>
            <a:r>
              <a:rPr lang="en-US">
                <a:latin typeface="Menlo" charset="0"/>
              </a:rPr>
              <a:t/>
            </a:r>
            <a:br>
              <a:rPr lang="en-US">
                <a:latin typeface="Menlo" charset="0"/>
              </a:rPr>
            </a:br>
            <a:r>
              <a:rPr lang="en-US">
                <a:solidFill>
                  <a:srgbClr val="333333"/>
                </a:solidFill>
                <a:effectLst/>
                <a:latin typeface="Menlo" charset="0"/>
              </a:rPr>
              <a:t>    ex.transform.position = pos;</a:t>
            </a:r>
            <a:r>
              <a:rPr lang="en-US">
                <a:latin typeface="Menlo" charset="0"/>
              </a:rPr>
              <a:t/>
            </a:r>
            <a:br>
              <a:rPr lang="en-US">
                <a:latin typeface="Menlo" charset="0"/>
              </a:rPr>
            </a:br>
            <a:r>
              <a:rPr lang="en-US">
                <a:solidFill>
                  <a:srgbClr val="333333"/>
                </a:solidFill>
                <a:effectLst/>
                <a:latin typeface="Menlo" charset="0"/>
              </a:rPr>
              <a:t>    Destroy (ex.gameObject, </a:t>
            </a:r>
            <a:r>
              <a:rPr lang="en-US">
                <a:solidFill>
                  <a:srgbClr val="F57D00"/>
                </a:solidFill>
                <a:effectLst/>
                <a:latin typeface="Menlo" charset="0"/>
              </a:rPr>
              <a:t>1</a:t>
            </a:r>
            <a:r>
              <a:rPr lang="en-US">
                <a:solidFill>
                  <a:srgbClr val="333333"/>
                </a:solidFill>
                <a:effectLst/>
                <a:latin typeface="Menlo" charset="0"/>
              </a:rPr>
              <a:t>); </a:t>
            </a:r>
            <a:r>
              <a:rPr lang="en-US" i="1">
                <a:solidFill>
                  <a:srgbClr val="333333"/>
                </a:solidFill>
                <a:effectLst/>
                <a:latin typeface="Menlo" charset="0"/>
              </a:rPr>
              <a:t>//delete after 1 sec</a:t>
            </a:r>
            <a:r>
              <a:rPr lang="en-US" i="1">
                <a:latin typeface="Menlo" charset="0"/>
              </a:rPr>
              <a:t/>
            </a:r>
            <a:br>
              <a:rPr lang="en-US" i="1">
                <a:latin typeface="Menlo" charset="0"/>
              </a:rPr>
            </a:br>
            <a:r>
              <a:rPr lang="en-US">
                <a:solidFill>
                  <a:srgbClr val="333333"/>
                </a:solidFill>
                <a:effectLst/>
                <a:latin typeface="Menlo" charset="0"/>
              </a:rPr>
              <a:t>}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948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Crosshair Script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Attach the script to the main camera</a:t>
            </a:r>
          </a:p>
          <a:p>
            <a:r>
              <a:rPr lang="en-US"/>
              <a:t>It will generate crosshair automatically, and creates spread effect automatically if the mouse button clicked simultaneously several times</a:t>
            </a:r>
          </a:p>
        </p:txBody>
      </p:sp>
    </p:spTree>
    <p:extLst>
      <p:ext uri="{BB962C8B-B14F-4D97-AF65-F5344CB8AC3E}">
        <p14:creationId xmlns:p14="http://schemas.microsoft.com/office/powerpoint/2010/main" val="2061589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</TotalTime>
  <Words>357</Words>
  <Application>Microsoft Macintosh PowerPoint</Application>
  <PresentationFormat>On-screen Show (4:3)</PresentationFormat>
  <Paragraphs>51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Calibri Light</vt:lpstr>
      <vt:lpstr>Menlo</vt:lpstr>
      <vt:lpstr>Arial</vt:lpstr>
      <vt:lpstr>Office Theme</vt:lpstr>
      <vt:lpstr>Using Raycast</vt:lpstr>
      <vt:lpstr>Definition</vt:lpstr>
      <vt:lpstr>Raycast for detecting bullet collision</vt:lpstr>
      <vt:lpstr>Using Raycast</vt:lpstr>
      <vt:lpstr>Start Coroutine</vt:lpstr>
      <vt:lpstr>Structure of raycast</vt:lpstr>
      <vt:lpstr>Attach Bullet, and Bullet Script</vt:lpstr>
      <vt:lpstr>Attach Explosion</vt:lpstr>
      <vt:lpstr>Crosshair Script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Raycast</dc:title>
  <dc:creator>Kristo Radion Purba</dc:creator>
  <cp:lastModifiedBy>Kristo Radion Purba</cp:lastModifiedBy>
  <cp:revision>32</cp:revision>
  <dcterms:created xsi:type="dcterms:W3CDTF">2017-06-05T16:21:36Z</dcterms:created>
  <dcterms:modified xsi:type="dcterms:W3CDTF">2017-06-06T04:13:05Z</dcterms:modified>
</cp:coreProperties>
</file>