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p:restoredTop sz="92807"/>
  </p:normalViewPr>
  <p:slideViewPr>
    <p:cSldViewPr snapToGrid="0" snapToObjects="1">
      <p:cViewPr>
        <p:scale>
          <a:sx n="84" d="100"/>
          <a:sy n="84" d="100"/>
        </p:scale>
        <p:origin x="2104"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59A97A-9F94-AB4C-86F4-7AB9940ED923}"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551946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59A97A-9F94-AB4C-86F4-7AB9940ED923}"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328046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59A97A-9F94-AB4C-86F4-7AB9940ED923}"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678318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14317"/>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364974"/>
            <a:ext cx="7886700" cy="4811989"/>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859A97A-9F94-AB4C-86F4-7AB9940ED923}"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22372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59A97A-9F94-AB4C-86F4-7AB9940ED923}" type="datetimeFigureOut">
              <a:rPr lang="en-US" smtClean="0"/>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2071054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59A97A-9F94-AB4C-86F4-7AB9940ED923}"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79714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859A97A-9F94-AB4C-86F4-7AB9940ED923}" type="datetimeFigureOut">
              <a:rPr lang="en-US" smtClean="0"/>
              <a:t>2/13/18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77056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859A97A-9F94-AB4C-86F4-7AB9940ED923}" type="datetimeFigureOut">
              <a:rPr lang="en-US" smtClean="0"/>
              <a:t>2/13/18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52233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59A97A-9F94-AB4C-86F4-7AB9940ED923}" type="datetimeFigureOut">
              <a:rPr lang="en-US" smtClean="0"/>
              <a:t>2/13/18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72412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9A97A-9F94-AB4C-86F4-7AB9940ED923}"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554862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59A97A-9F94-AB4C-86F4-7AB9940ED923}" type="datetimeFigureOut">
              <a:rPr lang="en-US" smtClean="0"/>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E5F049-9883-9B45-9600-A2EBEF1EF876}" type="slidenum">
              <a:rPr lang="en-US" smtClean="0"/>
              <a:t>‹#›</a:t>
            </a:fld>
            <a:endParaRPr lang="en-US"/>
          </a:p>
        </p:txBody>
      </p:sp>
    </p:spTree>
    <p:extLst>
      <p:ext uri="{BB962C8B-B14F-4D97-AF65-F5344CB8AC3E}">
        <p14:creationId xmlns:p14="http://schemas.microsoft.com/office/powerpoint/2010/main" val="11946303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9A97A-9F94-AB4C-86F4-7AB9940ED923}" type="datetimeFigureOut">
              <a:rPr lang="en-US" smtClean="0"/>
              <a:t>2/13/18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E5F049-9883-9B45-9600-A2EBEF1EF876}" type="slidenum">
              <a:rPr lang="en-US" smtClean="0"/>
              <a:t>‹#›</a:t>
            </a:fld>
            <a:endParaRPr lang="en-US"/>
          </a:p>
        </p:txBody>
      </p:sp>
    </p:spTree>
    <p:extLst>
      <p:ext uri="{BB962C8B-B14F-4D97-AF65-F5344CB8AC3E}">
        <p14:creationId xmlns:p14="http://schemas.microsoft.com/office/powerpoint/2010/main" val="9797292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Using Canvas (UI)</a:t>
            </a:r>
            <a:endParaRPr lang="en-US" sz="4400" dirty="0"/>
          </a:p>
        </p:txBody>
      </p:sp>
      <p:sp>
        <p:nvSpPr>
          <p:cNvPr id="3" name="Subtitle 2"/>
          <p:cNvSpPr>
            <a:spLocks noGrp="1"/>
          </p:cNvSpPr>
          <p:nvPr>
            <p:ph type="subTitle" idx="1"/>
          </p:nvPr>
        </p:nvSpPr>
        <p:spPr/>
        <p:txBody>
          <a:bodyPr/>
          <a:lstStyle/>
          <a:p>
            <a:r>
              <a:rPr lang="en-US" dirty="0" smtClean="0"/>
              <a:t>Kristo Radion P</a:t>
            </a:r>
            <a:endParaRPr lang="en-US" dirty="0"/>
          </a:p>
        </p:txBody>
      </p:sp>
    </p:spTree>
    <p:extLst>
      <p:ext uri="{BB962C8B-B14F-4D97-AF65-F5344CB8AC3E}">
        <p14:creationId xmlns:p14="http://schemas.microsoft.com/office/powerpoint/2010/main" val="22767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bar</a:t>
            </a:r>
            <a:endParaRPr lang="en-US" dirty="0"/>
          </a:p>
        </p:txBody>
      </p:sp>
      <p:sp>
        <p:nvSpPr>
          <p:cNvPr id="3" name="Content Placeholder 2"/>
          <p:cNvSpPr>
            <a:spLocks noGrp="1"/>
          </p:cNvSpPr>
          <p:nvPr>
            <p:ph idx="1"/>
          </p:nvPr>
        </p:nvSpPr>
        <p:spPr>
          <a:xfrm>
            <a:off x="628650" y="1364974"/>
            <a:ext cx="3943350" cy="4811989"/>
          </a:xfrm>
        </p:spPr>
        <p:txBody>
          <a:bodyPr/>
          <a:lstStyle/>
          <a:p>
            <a:r>
              <a:rPr lang="en-US" dirty="0" smtClean="0"/>
              <a:t>Assign black color to the "back"</a:t>
            </a:r>
          </a:p>
          <a:p>
            <a:r>
              <a:rPr lang="en-US" dirty="0" smtClean="0"/>
              <a:t>Assign green color to the "bar".</a:t>
            </a:r>
          </a:p>
          <a:p>
            <a:r>
              <a:rPr lang="en-US" dirty="0" smtClean="0"/>
              <a:t>For "bar", set the anchor to middle left, so that it scales from the left side</a:t>
            </a:r>
            <a:endParaRPr lang="en-US" dirty="0"/>
          </a:p>
        </p:txBody>
      </p:sp>
      <p:pic>
        <p:nvPicPr>
          <p:cNvPr id="4" name="Picture 3"/>
          <p:cNvPicPr>
            <a:picLocks noChangeAspect="1"/>
          </p:cNvPicPr>
          <p:nvPr/>
        </p:nvPicPr>
        <p:blipFill>
          <a:blip r:embed="rId2"/>
          <a:stretch>
            <a:fillRect/>
          </a:stretch>
        </p:blipFill>
        <p:spPr>
          <a:xfrm>
            <a:off x="5073650" y="365126"/>
            <a:ext cx="3441700" cy="5664200"/>
          </a:xfrm>
          <a:prstGeom prst="rect">
            <a:avLst/>
          </a:prstGeom>
        </p:spPr>
      </p:pic>
    </p:spTree>
    <p:extLst>
      <p:ext uri="{BB962C8B-B14F-4D97-AF65-F5344CB8AC3E}">
        <p14:creationId xmlns:p14="http://schemas.microsoft.com/office/powerpoint/2010/main" val="117022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2044"/>
            <a:ext cx="7886700" cy="814317"/>
          </a:xfrm>
        </p:spPr>
        <p:txBody>
          <a:bodyPr>
            <a:normAutofit fontScale="90000"/>
          </a:bodyPr>
          <a:lstStyle/>
          <a:p>
            <a:r>
              <a:rPr lang="en-US" smtClean="0"/>
              <a:t>Billboard Effect (Always face forward)</a:t>
            </a:r>
            <a:endParaRPr lang="en-US" dirty="0"/>
          </a:p>
        </p:txBody>
      </p:sp>
      <p:sp>
        <p:nvSpPr>
          <p:cNvPr id="3" name="Content Placeholder 2"/>
          <p:cNvSpPr>
            <a:spLocks noGrp="1"/>
          </p:cNvSpPr>
          <p:nvPr>
            <p:ph idx="1"/>
          </p:nvPr>
        </p:nvSpPr>
        <p:spPr>
          <a:xfrm>
            <a:off x="628650" y="1036361"/>
            <a:ext cx="7886700" cy="4811989"/>
          </a:xfrm>
        </p:spPr>
        <p:txBody>
          <a:bodyPr>
            <a:normAutofit/>
          </a:bodyPr>
          <a:lstStyle/>
          <a:p>
            <a:r>
              <a:rPr lang="en-US" sz="2000" dirty="0" smtClean="0"/>
              <a:t>Attach new script named </a:t>
            </a:r>
            <a:r>
              <a:rPr lang="en-US" sz="2000" dirty="0" err="1" smtClean="0"/>
              <a:t>HPBar</a:t>
            </a:r>
            <a:r>
              <a:rPr lang="en-US" sz="2000" dirty="0" smtClean="0"/>
              <a:t> to the "</a:t>
            </a:r>
            <a:r>
              <a:rPr lang="en-US" sz="2000" dirty="0" err="1" smtClean="0"/>
              <a:t>hp</a:t>
            </a:r>
            <a:r>
              <a:rPr lang="en-US" sz="2000" dirty="0" smtClean="0"/>
              <a:t>" canvas</a:t>
            </a:r>
          </a:p>
          <a:p>
            <a:r>
              <a:rPr lang="en-US" sz="2000" dirty="0" smtClean="0"/>
              <a:t>We will make bar always facing to the same direction (forward </a:t>
            </a:r>
            <a:r>
              <a:rPr lang="en-US" sz="2000" smtClean="0"/>
              <a:t>direction)</a:t>
            </a:r>
          </a:p>
          <a:p>
            <a:r>
              <a:rPr lang="en-US" sz="2000"/>
              <a:t>To make it easier, we will make static class for miscellaneous purposes.</a:t>
            </a:r>
            <a:endParaRPr lang="en-US" sz="2000" dirty="0" smtClean="0"/>
          </a:p>
          <a:p>
            <a:endParaRPr lang="en-US" sz="2000" dirty="0"/>
          </a:p>
        </p:txBody>
      </p:sp>
      <p:sp>
        <p:nvSpPr>
          <p:cNvPr id="4" name="Rectangle 3"/>
          <p:cNvSpPr/>
          <p:nvPr/>
        </p:nvSpPr>
        <p:spPr>
          <a:xfrm>
            <a:off x="278606" y="2216321"/>
            <a:ext cx="8586788" cy="4031873"/>
          </a:xfrm>
          <a:prstGeom prst="rect">
            <a:avLst/>
          </a:prstGeom>
        </p:spPr>
        <p:txBody>
          <a:bodyPr wrap="square">
            <a:spAutoFit/>
          </a:bodyPr>
          <a:lstStyle/>
          <a:p>
            <a:r>
              <a:rPr lang="en-US" sz="1600" dirty="0">
                <a:solidFill>
                  <a:srgbClr val="009695"/>
                </a:solidFill>
                <a:latin typeface="Menlo" charset="0"/>
              </a:rPr>
              <a:t>public</a:t>
            </a:r>
            <a:r>
              <a:rPr lang="en-US" sz="1600" dirty="0">
                <a:solidFill>
                  <a:srgbClr val="333333"/>
                </a:solidFill>
                <a:latin typeface="Menlo" charset="0"/>
              </a:rPr>
              <a:t> </a:t>
            </a:r>
            <a:r>
              <a:rPr lang="en-US" sz="1600" dirty="0">
                <a:solidFill>
                  <a:srgbClr val="009695"/>
                </a:solidFill>
                <a:latin typeface="Menlo" charset="0"/>
              </a:rPr>
              <a:t>class</a:t>
            </a:r>
            <a:r>
              <a:rPr lang="en-US" sz="1600" dirty="0">
                <a:solidFill>
                  <a:srgbClr val="333333"/>
                </a:solidFill>
                <a:latin typeface="Menlo" charset="0"/>
              </a:rPr>
              <a:t> </a:t>
            </a:r>
            <a:r>
              <a:rPr lang="en-US" sz="1600" dirty="0">
                <a:solidFill>
                  <a:srgbClr val="3364A4"/>
                </a:solidFill>
                <a:latin typeface="Menlo" charset="0"/>
              </a:rPr>
              <a:t>mi</a:t>
            </a:r>
            <a:r>
              <a:rPr lang="en-US" sz="1600" dirty="0">
                <a:latin typeface="Menlo" charset="0"/>
              </a:rPr>
              <a:t/>
            </a:r>
            <a:br>
              <a:rPr lang="en-US" sz="1600" dirty="0">
                <a:latin typeface="Menlo" charset="0"/>
              </a:rPr>
            </a:br>
            <a:r>
              <a:rPr lang="en-US" sz="1600" dirty="0">
                <a:solidFill>
                  <a:srgbClr val="333333"/>
                </a:solidFill>
                <a:latin typeface="Menlo" charset="0"/>
              </a:rPr>
              <a: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solidFill>
                  <a:srgbClr val="009695"/>
                </a:solidFill>
                <a:latin typeface="Menlo" charset="0"/>
              </a:rPr>
              <a:t>public</a:t>
            </a:r>
            <a:r>
              <a:rPr lang="en-US" sz="1600" dirty="0">
                <a:solidFill>
                  <a:srgbClr val="333333"/>
                </a:solidFill>
                <a:latin typeface="Menlo" charset="0"/>
              </a:rPr>
              <a:t> </a:t>
            </a:r>
            <a:r>
              <a:rPr lang="en-US" sz="1600" dirty="0">
                <a:solidFill>
                  <a:srgbClr val="009695"/>
                </a:solidFill>
                <a:latin typeface="Menlo" charset="0"/>
              </a:rPr>
              <a:t>static</a:t>
            </a:r>
            <a:r>
              <a:rPr lang="en-US" sz="1600" dirty="0">
                <a:solidFill>
                  <a:srgbClr val="333333"/>
                </a:solidFill>
                <a:latin typeface="Menlo" charset="0"/>
              </a:rPr>
              <a:t> </a:t>
            </a:r>
            <a:r>
              <a:rPr lang="en-US" sz="1600" dirty="0">
                <a:solidFill>
                  <a:srgbClr val="009695"/>
                </a:solidFill>
                <a:latin typeface="Menlo" charset="0"/>
              </a:rPr>
              <a:t>void</a:t>
            </a:r>
            <a:r>
              <a:rPr lang="en-US" sz="1600" dirty="0">
                <a:solidFill>
                  <a:srgbClr val="333333"/>
                </a:solidFill>
                <a:latin typeface="Menlo" charset="0"/>
              </a:rPr>
              <a:t> </a:t>
            </a:r>
            <a:r>
              <a:rPr lang="en-US" sz="1600" dirty="0" err="1">
                <a:solidFill>
                  <a:srgbClr val="333333"/>
                </a:solidFill>
                <a:latin typeface="Menlo" charset="0"/>
              </a:rPr>
              <a:t>lookCam</a:t>
            </a:r>
            <a:r>
              <a:rPr lang="en-US" sz="1600" dirty="0">
                <a:solidFill>
                  <a:srgbClr val="333333"/>
                </a:solidFill>
                <a:latin typeface="Menlo" charset="0"/>
              </a:rPr>
              <a:t>(</a:t>
            </a:r>
            <a:r>
              <a:rPr lang="en-US" sz="1600" dirty="0" err="1">
                <a:solidFill>
                  <a:srgbClr val="3364A4"/>
                </a:solidFill>
                <a:latin typeface="Menlo" charset="0"/>
              </a:rPr>
              <a:t>MonoBehaviour</a:t>
            </a:r>
            <a:r>
              <a:rPr lang="en-US" sz="1600" dirty="0">
                <a:solidFill>
                  <a:srgbClr val="333333"/>
                </a:solidFill>
                <a:latin typeface="Menlo" charset="0"/>
              </a:rPr>
              <a:t> </a:t>
            </a:r>
            <a:r>
              <a:rPr lang="en-US" sz="1600" dirty="0" err="1">
                <a:solidFill>
                  <a:srgbClr val="333333"/>
                </a:solidFill>
                <a:latin typeface="Menlo" charset="0"/>
              </a:rPr>
              <a:t>obj</a:t>
            </a:r>
            <a:r>
              <a:rPr lang="en-US" sz="1600" dirty="0">
                <a:solidFill>
                  <a:srgbClr val="333333"/>
                </a:solidFill>
                <a:latin typeface="Menlo" charset="0"/>
              </a:rPr>
              <a: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i="1" dirty="0">
                <a:solidFill>
                  <a:srgbClr val="888888"/>
                </a:solidFill>
                <a:latin typeface="Menlo" charset="0"/>
              </a:rPr>
              <a:t>//</a:t>
            </a:r>
            <a:r>
              <a:rPr lang="en-US" sz="1600" i="1" dirty="0" err="1">
                <a:solidFill>
                  <a:srgbClr val="888888"/>
                </a:solidFill>
                <a:latin typeface="Menlo" charset="0"/>
              </a:rPr>
              <a:t>objek</a:t>
            </a:r>
            <a:r>
              <a:rPr lang="en-US" sz="1600" i="1" dirty="0">
                <a:solidFill>
                  <a:srgbClr val="888888"/>
                </a:solidFill>
                <a:latin typeface="Menlo" charset="0"/>
              </a:rPr>
              <a:t> </a:t>
            </a:r>
            <a:r>
              <a:rPr lang="en-US" sz="1600" i="1" dirty="0" err="1">
                <a:solidFill>
                  <a:srgbClr val="888888"/>
                </a:solidFill>
                <a:latin typeface="Menlo" charset="0"/>
              </a:rPr>
              <a:t>selalu</a:t>
            </a:r>
            <a:r>
              <a:rPr lang="en-US" sz="1600" i="1" dirty="0">
                <a:solidFill>
                  <a:srgbClr val="888888"/>
                </a:solidFill>
                <a:latin typeface="Menlo" charset="0"/>
              </a:rPr>
              <a:t> </a:t>
            </a:r>
            <a:r>
              <a:rPr lang="en-US" sz="1600" i="1" dirty="0" err="1">
                <a:solidFill>
                  <a:srgbClr val="888888"/>
                </a:solidFill>
                <a:latin typeface="Menlo" charset="0"/>
              </a:rPr>
              <a:t>menghadap</a:t>
            </a:r>
            <a:r>
              <a:rPr lang="en-US" sz="1600" i="1" dirty="0">
                <a:solidFill>
                  <a:srgbClr val="888888"/>
                </a:solidFill>
                <a:latin typeface="Menlo" charset="0"/>
              </a:rPr>
              <a:t> </a:t>
            </a:r>
            <a:r>
              <a:rPr lang="en-US" sz="1600" i="1" dirty="0" err="1">
                <a:solidFill>
                  <a:srgbClr val="888888"/>
                </a:solidFill>
                <a:latin typeface="Menlo" charset="0"/>
              </a:rPr>
              <a:t>kamera</a:t>
            </a:r>
            <a:r>
              <a:rPr lang="en-US" sz="1600" i="1" dirty="0">
                <a:solidFill>
                  <a:srgbClr val="888888"/>
                </a:solidFill>
                <a:latin typeface="Menlo" charset="0"/>
              </a:rPr>
              <a:t> </a:t>
            </a:r>
            <a:r>
              <a:rPr lang="en-US" sz="1600" i="1" dirty="0" err="1">
                <a:solidFill>
                  <a:srgbClr val="888888"/>
                </a:solidFill>
                <a:latin typeface="Menlo" charset="0"/>
              </a:rPr>
              <a:t>tp</a:t>
            </a:r>
            <a:r>
              <a:rPr lang="en-US" sz="1600" i="1" dirty="0">
                <a:solidFill>
                  <a:srgbClr val="888888"/>
                </a:solidFill>
                <a:latin typeface="Menlo" charset="0"/>
              </a:rPr>
              <a:t> </a:t>
            </a:r>
            <a:r>
              <a:rPr lang="en-US" sz="1600" i="1" dirty="0" err="1">
                <a:solidFill>
                  <a:srgbClr val="888888"/>
                </a:solidFill>
                <a:latin typeface="Menlo" charset="0"/>
              </a:rPr>
              <a:t>lurus</a:t>
            </a:r>
            <a:r>
              <a:rPr lang="en-US" sz="1600" i="1" dirty="0">
                <a:solidFill>
                  <a:srgbClr val="888888"/>
                </a:solidFill>
                <a:latin typeface="Menlo" charset="0"/>
              </a:rPr>
              <a:t> (billboard effect)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err="1">
                <a:solidFill>
                  <a:srgbClr val="009695"/>
                </a:solidFill>
                <a:latin typeface="Menlo" charset="0"/>
              </a:rPr>
              <a:t>var</a:t>
            </a:r>
            <a:r>
              <a:rPr lang="en-US" sz="1600" dirty="0">
                <a:solidFill>
                  <a:srgbClr val="333333"/>
                </a:solidFill>
                <a:latin typeface="Menlo" charset="0"/>
              </a:rPr>
              <a:t> c = </a:t>
            </a:r>
            <a:r>
              <a:rPr lang="en-US" sz="1600" dirty="0" err="1">
                <a:solidFill>
                  <a:srgbClr val="3364A4"/>
                </a:solidFill>
                <a:latin typeface="Menlo" charset="0"/>
              </a:rPr>
              <a:t>Camera</a:t>
            </a:r>
            <a:r>
              <a:rPr lang="en-US" sz="1600" dirty="0" err="1">
                <a:solidFill>
                  <a:srgbClr val="333333"/>
                </a:solidFill>
                <a:latin typeface="Menlo" charset="0"/>
              </a:rPr>
              <a:t>.main</a:t>
            </a:r>
            <a:r>
              <a:rPr lang="en-US" sz="1600" dirty="0">
                <a:solidFill>
                  <a:srgbClr val="333333"/>
                </a:solidFill>
                <a:latin typeface="Menlo" charset="0"/>
              </a:rPr>
              <a: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err="1">
                <a:solidFill>
                  <a:srgbClr val="333333"/>
                </a:solidFill>
                <a:latin typeface="Menlo" charset="0"/>
              </a:rPr>
              <a:t>obj.transform.LookAt</a:t>
            </a:r>
            <a:r>
              <a:rPr lang="en-US" sz="1600" dirty="0">
                <a:solidFill>
                  <a:srgbClr val="333333"/>
                </a:solidFill>
                <a:latin typeface="Menlo" charset="0"/>
              </a:rPr>
              <a:t> (</a:t>
            </a:r>
            <a:r>
              <a:rPr lang="en-US" sz="1600" dirty="0" err="1">
                <a:solidFill>
                  <a:srgbClr val="333333"/>
                </a:solidFill>
                <a:latin typeface="Menlo" charset="0"/>
              </a:rPr>
              <a:t>obj.transform.position</a:t>
            </a:r>
            <a:r>
              <a:rPr lang="en-US" sz="1600" dirty="0">
                <a:solidFill>
                  <a:srgbClr val="333333"/>
                </a:solidFill>
                <a:latin typeface="Menlo" charset="0"/>
              </a:rPr>
              <a:t> + </a:t>
            </a:r>
            <a:r>
              <a:rPr lang="en-US" sz="1600" dirty="0" err="1">
                <a:solidFill>
                  <a:srgbClr val="333333"/>
                </a:solidFill>
                <a:latin typeface="Menlo" charset="0"/>
              </a:rPr>
              <a:t>c.transform.rotation</a:t>
            </a:r>
            <a:r>
              <a:rPr lang="en-US" sz="1600" dirty="0">
                <a:solidFill>
                  <a:srgbClr val="333333"/>
                </a:solidFill>
                <a:latin typeface="Menlo" charset="0"/>
              </a:rPr>
              <a:t> * </a:t>
            </a:r>
            <a:r>
              <a:rPr lang="en-US" sz="1600" dirty="0">
                <a:solidFill>
                  <a:srgbClr val="3364A4"/>
                </a:solidFill>
                <a:latin typeface="Menlo" charset="0"/>
              </a:rPr>
              <a:t>Vector3</a:t>
            </a:r>
            <a:r>
              <a:rPr lang="en-US" sz="1600" dirty="0">
                <a:solidFill>
                  <a:srgbClr val="333333"/>
                </a:solidFill>
                <a:latin typeface="Menlo" charset="0"/>
              </a:rPr>
              <a:t>.back,</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err="1">
                <a:solidFill>
                  <a:srgbClr val="333333"/>
                </a:solidFill>
                <a:latin typeface="Menlo" charset="0"/>
              </a:rPr>
              <a:t>c.transform.rotation</a:t>
            </a:r>
            <a:r>
              <a:rPr lang="en-US" sz="1600" dirty="0">
                <a:solidFill>
                  <a:srgbClr val="333333"/>
                </a:solidFill>
                <a:latin typeface="Menlo" charset="0"/>
              </a:rPr>
              <a:t> * </a:t>
            </a:r>
            <a:r>
              <a:rPr lang="en-US" sz="1600" dirty="0">
                <a:solidFill>
                  <a:srgbClr val="3364A4"/>
                </a:solidFill>
                <a:latin typeface="Menlo" charset="0"/>
              </a:rPr>
              <a:t>Vector3</a:t>
            </a:r>
            <a:r>
              <a:rPr lang="en-US" sz="1600" dirty="0">
                <a:solidFill>
                  <a:srgbClr val="333333"/>
                </a:solidFill>
                <a:latin typeface="Menlo" charset="0"/>
              </a:rPr>
              <a:t>.down);</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solidFill>
                  <a:srgbClr val="009695"/>
                </a:solidFill>
                <a:latin typeface="Menlo" charset="0"/>
              </a:rPr>
              <a:t>public</a:t>
            </a:r>
            <a:r>
              <a:rPr lang="en-US" sz="1600" dirty="0">
                <a:solidFill>
                  <a:srgbClr val="333333"/>
                </a:solidFill>
                <a:latin typeface="Menlo" charset="0"/>
              </a:rPr>
              <a:t> </a:t>
            </a:r>
            <a:r>
              <a:rPr lang="en-US" sz="1600" dirty="0">
                <a:solidFill>
                  <a:srgbClr val="009695"/>
                </a:solidFill>
                <a:latin typeface="Menlo" charset="0"/>
              </a:rPr>
              <a:t>static</a:t>
            </a:r>
            <a:r>
              <a:rPr lang="en-US" sz="1600" dirty="0">
                <a:solidFill>
                  <a:srgbClr val="333333"/>
                </a:solidFill>
                <a:latin typeface="Menlo" charset="0"/>
              </a:rPr>
              <a:t> </a:t>
            </a:r>
            <a:r>
              <a:rPr lang="en-US" sz="1600" dirty="0">
                <a:solidFill>
                  <a:srgbClr val="009695"/>
                </a:solidFill>
                <a:latin typeface="Menlo" charset="0"/>
              </a:rPr>
              <a:t>void</a:t>
            </a:r>
            <a:r>
              <a:rPr lang="en-US" sz="1600" dirty="0">
                <a:solidFill>
                  <a:srgbClr val="333333"/>
                </a:solidFill>
                <a:latin typeface="Menlo" charset="0"/>
              </a:rPr>
              <a:t> </a:t>
            </a:r>
            <a:r>
              <a:rPr lang="en-US" sz="1600" dirty="0" err="1">
                <a:solidFill>
                  <a:srgbClr val="333333"/>
                </a:solidFill>
                <a:latin typeface="Menlo" charset="0"/>
              </a:rPr>
              <a:t>constantScale</a:t>
            </a:r>
            <a:r>
              <a:rPr lang="en-US" sz="1600" dirty="0">
                <a:solidFill>
                  <a:srgbClr val="333333"/>
                </a:solidFill>
                <a:latin typeface="Menlo" charset="0"/>
              </a:rPr>
              <a:t>(</a:t>
            </a:r>
            <a:r>
              <a:rPr lang="en-US" sz="1600" dirty="0" err="1">
                <a:solidFill>
                  <a:srgbClr val="3364A4"/>
                </a:solidFill>
                <a:latin typeface="Menlo" charset="0"/>
              </a:rPr>
              <a:t>MonoBehaviour</a:t>
            </a:r>
            <a:r>
              <a:rPr lang="en-US" sz="1600" dirty="0">
                <a:solidFill>
                  <a:srgbClr val="333333"/>
                </a:solidFill>
                <a:latin typeface="Menlo" charset="0"/>
              </a:rPr>
              <a:t> </a:t>
            </a:r>
            <a:r>
              <a:rPr lang="en-US" sz="1600" dirty="0" err="1">
                <a:solidFill>
                  <a:srgbClr val="333333"/>
                </a:solidFill>
                <a:latin typeface="Menlo" charset="0"/>
              </a:rPr>
              <a:t>obj</a:t>
            </a:r>
            <a:r>
              <a:rPr lang="en-US" sz="1600" dirty="0">
                <a:solidFill>
                  <a:srgbClr val="333333"/>
                </a:solidFill>
                <a:latin typeface="Menlo" charset="0"/>
              </a:rPr>
              <a:t>, </a:t>
            </a:r>
            <a:r>
              <a:rPr lang="en-US" sz="1600" dirty="0">
                <a:solidFill>
                  <a:srgbClr val="009695"/>
                </a:solidFill>
                <a:latin typeface="Menlo" charset="0"/>
              </a:rPr>
              <a:t>float</a:t>
            </a:r>
            <a:r>
              <a:rPr lang="en-US" sz="1600" dirty="0">
                <a:solidFill>
                  <a:srgbClr val="333333"/>
                </a:solidFill>
                <a:latin typeface="Menlo" charset="0"/>
              </a:rPr>
              <a:t> </a:t>
            </a:r>
            <a:r>
              <a:rPr lang="en-US" sz="1600" dirty="0" err="1">
                <a:solidFill>
                  <a:srgbClr val="333333"/>
                </a:solidFill>
                <a:latin typeface="Menlo" charset="0"/>
              </a:rPr>
              <a:t>mult</a:t>
            </a:r>
            <a:r>
              <a:rPr lang="en-US" sz="1600" dirty="0">
                <a:solidFill>
                  <a:srgbClr val="333333"/>
                </a:solidFill>
                <a:latin typeface="Menlo" charset="0"/>
              </a:rPr>
              <a: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i="1" dirty="0">
                <a:solidFill>
                  <a:srgbClr val="888888"/>
                </a:solidFill>
                <a:latin typeface="Menlo" charset="0"/>
              </a:rPr>
              <a:t>//</a:t>
            </a:r>
            <a:r>
              <a:rPr lang="en-US" sz="1600" i="1" dirty="0" err="1">
                <a:solidFill>
                  <a:srgbClr val="888888"/>
                </a:solidFill>
                <a:latin typeface="Menlo" charset="0"/>
              </a:rPr>
              <a:t>ukuran</a:t>
            </a:r>
            <a:r>
              <a:rPr lang="en-US" sz="1600" i="1" dirty="0">
                <a:solidFill>
                  <a:srgbClr val="888888"/>
                </a:solidFill>
                <a:latin typeface="Menlo" charset="0"/>
              </a:rPr>
              <a:t> </a:t>
            </a:r>
            <a:r>
              <a:rPr lang="en-US" sz="1600" i="1" dirty="0" err="1">
                <a:solidFill>
                  <a:srgbClr val="888888"/>
                </a:solidFill>
                <a:latin typeface="Menlo" charset="0"/>
              </a:rPr>
              <a:t>objek</a:t>
            </a:r>
            <a:r>
              <a:rPr lang="en-US" sz="1600" i="1" dirty="0">
                <a:solidFill>
                  <a:srgbClr val="888888"/>
                </a:solidFill>
                <a:latin typeface="Menlo" charset="0"/>
              </a:rPr>
              <a:t> </a:t>
            </a:r>
            <a:r>
              <a:rPr lang="en-US" sz="1600" i="1" dirty="0" err="1">
                <a:solidFill>
                  <a:srgbClr val="888888"/>
                </a:solidFill>
                <a:latin typeface="Menlo" charset="0"/>
              </a:rPr>
              <a:t>sama</a:t>
            </a:r>
            <a:r>
              <a:rPr lang="en-US" sz="1600" i="1" dirty="0">
                <a:solidFill>
                  <a:srgbClr val="888888"/>
                </a:solidFill>
                <a:latin typeface="Menlo" charset="0"/>
              </a:rPr>
              <a:t>, regardless </a:t>
            </a:r>
            <a:r>
              <a:rPr lang="en-US" sz="1600" i="1" dirty="0" err="1">
                <a:solidFill>
                  <a:srgbClr val="888888"/>
                </a:solidFill>
                <a:latin typeface="Menlo" charset="0"/>
              </a:rPr>
              <a:t>seberapa</a:t>
            </a:r>
            <a:r>
              <a:rPr lang="en-US" sz="1600" i="1" dirty="0">
                <a:solidFill>
                  <a:srgbClr val="888888"/>
                </a:solidFill>
                <a:latin typeface="Menlo" charset="0"/>
              </a:rPr>
              <a:t> </a:t>
            </a:r>
            <a:r>
              <a:rPr lang="en-US" sz="1600" i="1" dirty="0" err="1">
                <a:solidFill>
                  <a:srgbClr val="888888"/>
                </a:solidFill>
                <a:latin typeface="Menlo" charset="0"/>
              </a:rPr>
              <a:t>jauh</a:t>
            </a:r>
            <a:r>
              <a:rPr lang="en-US" sz="1600" i="1" dirty="0">
                <a:solidFill>
                  <a:srgbClr val="888888"/>
                </a:solidFill>
                <a:latin typeface="Menlo" charset="0"/>
              </a:rPr>
              <a:t> </a:t>
            </a:r>
            <a:r>
              <a:rPr lang="en-US" sz="1600" i="1" dirty="0" err="1">
                <a:solidFill>
                  <a:srgbClr val="888888"/>
                </a:solidFill>
                <a:latin typeface="Menlo" charset="0"/>
              </a:rPr>
              <a:t>dari</a:t>
            </a:r>
            <a:r>
              <a:rPr lang="en-US" sz="1600" i="1" dirty="0">
                <a:solidFill>
                  <a:srgbClr val="888888"/>
                </a:solidFill>
                <a:latin typeface="Menlo" charset="0"/>
              </a:rPr>
              <a:t> </a:t>
            </a:r>
            <a:r>
              <a:rPr lang="en-US" sz="1600" i="1" dirty="0" err="1">
                <a:solidFill>
                  <a:srgbClr val="888888"/>
                </a:solidFill>
                <a:latin typeface="Menlo" charset="0"/>
              </a:rPr>
              <a:t>kamera</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solidFill>
                  <a:srgbClr val="009695"/>
                </a:solidFill>
                <a:latin typeface="Menlo" charset="0"/>
              </a:rPr>
              <a:t>float</a:t>
            </a:r>
            <a:r>
              <a:rPr lang="en-US" sz="1600" dirty="0">
                <a:solidFill>
                  <a:srgbClr val="333333"/>
                </a:solidFill>
                <a:latin typeface="Menlo" charset="0"/>
              </a:rPr>
              <a:t> </a:t>
            </a:r>
            <a:r>
              <a:rPr lang="en-US" sz="1600" dirty="0" err="1">
                <a:solidFill>
                  <a:srgbClr val="333333"/>
                </a:solidFill>
                <a:latin typeface="Menlo" charset="0"/>
              </a:rPr>
              <a:t>dist</a:t>
            </a:r>
            <a:r>
              <a:rPr lang="en-US" sz="1600" dirty="0">
                <a:solidFill>
                  <a:srgbClr val="333333"/>
                </a:solidFill>
                <a:latin typeface="Menlo" charset="0"/>
              </a:rPr>
              <a:t> = </a:t>
            </a:r>
            <a:r>
              <a:rPr lang="en-US" sz="1600" dirty="0">
                <a:solidFill>
                  <a:srgbClr val="3364A4"/>
                </a:solidFill>
                <a:latin typeface="Menlo" charset="0"/>
              </a:rPr>
              <a:t>Vector3</a:t>
            </a:r>
            <a:r>
              <a:rPr lang="en-US" sz="1600" dirty="0">
                <a:solidFill>
                  <a:srgbClr val="333333"/>
                </a:solidFill>
                <a:latin typeface="Menlo" charset="0"/>
              </a:rPr>
              <a:t>.Distance(</a:t>
            </a:r>
            <a:r>
              <a:rPr lang="en-US" sz="1600" dirty="0" err="1">
                <a:solidFill>
                  <a:srgbClr val="3364A4"/>
                </a:solidFill>
                <a:latin typeface="Menlo" charset="0"/>
              </a:rPr>
              <a:t>Camera</a:t>
            </a:r>
            <a:r>
              <a:rPr lang="en-US" sz="1600" dirty="0" err="1">
                <a:solidFill>
                  <a:srgbClr val="333333"/>
                </a:solidFill>
                <a:latin typeface="Menlo" charset="0"/>
              </a:rPr>
              <a:t>.main.transform.position</a:t>
            </a:r>
            <a:r>
              <a:rPr lang="en-US" sz="1600" dirty="0">
                <a:solidFill>
                  <a:srgbClr val="333333"/>
                </a:solidFill>
                <a:latin typeface="Menlo" charset="0"/>
              </a:rPr>
              <a:t>, </a:t>
            </a:r>
            <a:r>
              <a:rPr lang="en-US" sz="1600" dirty="0" err="1">
                <a:solidFill>
                  <a:srgbClr val="333333"/>
                </a:solidFill>
                <a:latin typeface="Menlo" charset="0"/>
              </a:rPr>
              <a:t>obj.transform.position</a:t>
            </a:r>
            <a:r>
              <a:rPr lang="en-US" sz="1600" dirty="0">
                <a:solidFill>
                  <a:srgbClr val="333333"/>
                </a:solidFill>
                <a:latin typeface="Menlo" charset="0"/>
              </a:rPr>
              <a:t> ) * </a:t>
            </a:r>
            <a:r>
              <a:rPr lang="en-US" sz="1600" dirty="0" err="1">
                <a:solidFill>
                  <a:srgbClr val="333333"/>
                </a:solidFill>
                <a:latin typeface="Menlo" charset="0"/>
              </a:rPr>
              <a:t>mult</a:t>
            </a:r>
            <a:r>
              <a:rPr lang="en-US" sz="1600" dirty="0">
                <a:solidFill>
                  <a:srgbClr val="333333"/>
                </a:solidFill>
                <a:latin typeface="Menlo" charset="0"/>
              </a:rPr>
              <a:t>;        </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err="1">
                <a:solidFill>
                  <a:srgbClr val="333333"/>
                </a:solidFill>
                <a:latin typeface="Menlo" charset="0"/>
              </a:rPr>
              <a:t>obj.transform.localScale</a:t>
            </a:r>
            <a:r>
              <a:rPr lang="en-US" sz="1600" dirty="0">
                <a:solidFill>
                  <a:srgbClr val="333333"/>
                </a:solidFill>
                <a:latin typeface="Menlo" charset="0"/>
              </a:rPr>
              <a:t> = </a:t>
            </a:r>
            <a:r>
              <a:rPr lang="en-US" sz="1600" dirty="0">
                <a:solidFill>
                  <a:srgbClr val="3364A4"/>
                </a:solidFill>
                <a:latin typeface="Menlo" charset="0"/>
              </a:rPr>
              <a:t>Vector3</a:t>
            </a:r>
            <a:r>
              <a:rPr lang="en-US" sz="1600" dirty="0">
                <a:solidFill>
                  <a:srgbClr val="333333"/>
                </a:solidFill>
                <a:latin typeface="Menlo" charset="0"/>
              </a:rPr>
              <a:t>.one * </a:t>
            </a:r>
            <a:r>
              <a:rPr lang="en-US" sz="1600" dirty="0" err="1">
                <a:solidFill>
                  <a:srgbClr val="333333"/>
                </a:solidFill>
                <a:latin typeface="Menlo" charset="0"/>
              </a:rPr>
              <a:t>dist</a:t>
            </a:r>
            <a:r>
              <a:rPr lang="en-US" sz="1600" dirty="0">
                <a:solidFill>
                  <a:srgbClr val="333333"/>
                </a:solidFill>
                <a:latin typeface="Menlo" charset="0"/>
              </a:rPr>
              <a:t>;﻿</a:t>
            </a:r>
            <a:r>
              <a:rPr lang="en-US" sz="1600" dirty="0">
                <a:latin typeface="Menlo" charset="0"/>
              </a:rPr>
              <a:t/>
            </a:r>
            <a:br>
              <a:rPr lang="en-US" sz="1600" dirty="0">
                <a:latin typeface="Menlo" charset="0"/>
              </a:rPr>
            </a:br>
            <a:r>
              <a:rPr lang="en-US" sz="1600" dirty="0">
                <a:solidFill>
                  <a:srgbClr val="333333"/>
                </a:solidFill>
                <a:latin typeface="Menlo" charset="0"/>
              </a:rPr>
              <a:t>    }</a:t>
            </a:r>
            <a:r>
              <a:rPr lang="en-US" sz="1600" dirty="0"/>
              <a:t> </a:t>
            </a:r>
          </a:p>
        </p:txBody>
      </p:sp>
    </p:spTree>
    <p:extLst>
      <p:ext uri="{BB962C8B-B14F-4D97-AF65-F5344CB8AC3E}">
        <p14:creationId xmlns:p14="http://schemas.microsoft.com/office/powerpoint/2010/main" val="101762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4326" y="0"/>
            <a:ext cx="8686800" cy="7290970"/>
          </a:xfrm>
          <a:prstGeom prst="rect">
            <a:avLst/>
          </a:prstGeom>
        </p:spPr>
        <p:txBody>
          <a:bodyPr wrap="square">
            <a:spAutoFit/>
          </a:bodyPr>
          <a:lstStyle/>
          <a:p>
            <a:pPr>
              <a:lnSpc>
                <a:spcPct val="86000"/>
              </a:lnSpc>
            </a:pPr>
            <a:r>
              <a:rPr lang="en-US" sz="1550">
                <a:solidFill>
                  <a:srgbClr val="009695"/>
                </a:solidFill>
                <a:latin typeface="Menlo" charset="0"/>
              </a:rPr>
              <a:t>using</a:t>
            </a:r>
            <a:r>
              <a:rPr lang="en-US" sz="1550">
                <a:solidFill>
                  <a:srgbClr val="333333"/>
                </a:solidFill>
                <a:latin typeface="Menlo" charset="0"/>
              </a:rPr>
              <a:t> System.Collections;</a:t>
            </a:r>
            <a:r>
              <a:rPr lang="en-US" sz="1550">
                <a:latin typeface="Menlo" charset="0"/>
              </a:rPr>
              <a:t/>
            </a:r>
            <a:br>
              <a:rPr lang="en-US" sz="1550">
                <a:latin typeface="Menlo" charset="0"/>
              </a:rPr>
            </a:br>
            <a:r>
              <a:rPr lang="en-US" sz="1550">
                <a:solidFill>
                  <a:srgbClr val="009695"/>
                </a:solidFill>
                <a:latin typeface="Menlo" charset="0"/>
              </a:rPr>
              <a:t>using</a:t>
            </a:r>
            <a:r>
              <a:rPr lang="en-US" sz="1550">
                <a:solidFill>
                  <a:srgbClr val="333333"/>
                </a:solidFill>
                <a:latin typeface="Menlo" charset="0"/>
              </a:rPr>
              <a:t> System.Collections.Generic;</a:t>
            </a:r>
            <a:r>
              <a:rPr lang="en-US" sz="1550">
                <a:latin typeface="Menlo" charset="0"/>
              </a:rPr>
              <a:t/>
            </a:r>
            <a:br>
              <a:rPr lang="en-US" sz="1550">
                <a:latin typeface="Menlo" charset="0"/>
              </a:rPr>
            </a:br>
            <a:r>
              <a:rPr lang="en-US" sz="1550">
                <a:solidFill>
                  <a:srgbClr val="009695"/>
                </a:solidFill>
                <a:latin typeface="Menlo" charset="0"/>
              </a:rPr>
              <a:t>using</a:t>
            </a:r>
            <a:r>
              <a:rPr lang="en-US" sz="1550">
                <a:solidFill>
                  <a:srgbClr val="333333"/>
                </a:solidFill>
                <a:latin typeface="Menlo" charset="0"/>
              </a:rPr>
              <a:t> UnityEngine;</a:t>
            </a:r>
            <a:r>
              <a:rPr lang="en-US" sz="1550">
                <a:latin typeface="Menlo" charset="0"/>
              </a:rPr>
              <a:t/>
            </a:r>
            <a:br>
              <a:rPr lang="en-US" sz="1550">
                <a:latin typeface="Menlo" charset="0"/>
              </a:rPr>
            </a:br>
            <a:r>
              <a:rPr lang="en-US" sz="1550">
                <a:latin typeface="Menlo" charset="0"/>
              </a:rPr>
              <a:t/>
            </a:r>
            <a:br>
              <a:rPr lang="en-US" sz="1550">
                <a:latin typeface="Menlo" charset="0"/>
              </a:rPr>
            </a:br>
            <a:r>
              <a:rPr lang="en-US" sz="1550">
                <a:solidFill>
                  <a:srgbClr val="009695"/>
                </a:solidFill>
                <a:latin typeface="Menlo" charset="0"/>
              </a:rPr>
              <a:t>public</a:t>
            </a:r>
            <a:r>
              <a:rPr lang="en-US" sz="1550">
                <a:solidFill>
                  <a:srgbClr val="333333"/>
                </a:solidFill>
                <a:latin typeface="Menlo" charset="0"/>
              </a:rPr>
              <a:t> </a:t>
            </a:r>
            <a:r>
              <a:rPr lang="en-US" sz="1550">
                <a:solidFill>
                  <a:srgbClr val="009695"/>
                </a:solidFill>
                <a:latin typeface="Menlo" charset="0"/>
              </a:rPr>
              <a:t>class</a:t>
            </a:r>
            <a:r>
              <a:rPr lang="en-US" sz="1550">
                <a:solidFill>
                  <a:srgbClr val="333333"/>
                </a:solidFill>
                <a:latin typeface="Menlo" charset="0"/>
              </a:rPr>
              <a:t> </a:t>
            </a:r>
            <a:r>
              <a:rPr lang="en-US" sz="1550">
                <a:solidFill>
                  <a:srgbClr val="3364A4"/>
                </a:solidFill>
                <a:latin typeface="Menlo" charset="0"/>
              </a:rPr>
              <a:t>HPBar</a:t>
            </a:r>
            <a:r>
              <a:rPr lang="en-US" sz="1550">
                <a:solidFill>
                  <a:srgbClr val="333333"/>
                </a:solidFill>
                <a:latin typeface="Menlo" charset="0"/>
              </a:rPr>
              <a:t> : </a:t>
            </a:r>
            <a:r>
              <a:rPr lang="en-US" sz="1550">
                <a:solidFill>
                  <a:srgbClr val="3364A4"/>
                </a:solidFill>
                <a:latin typeface="Menlo" charset="0"/>
              </a:rPr>
              <a:t>MonoBehaviour</a:t>
            </a:r>
            <a:r>
              <a:rPr lang="en-US" sz="1550">
                <a:solidFill>
                  <a:srgbClr val="333333"/>
                </a:solidFill>
                <a:latin typeface="Menlo" charset="0"/>
              </a:rPr>
              <a:t> { </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float</a:t>
            </a:r>
            <a:r>
              <a:rPr lang="en-US" sz="1550">
                <a:solidFill>
                  <a:srgbClr val="333333"/>
                </a:solidFill>
                <a:latin typeface="Menlo" charset="0"/>
              </a:rPr>
              <a:t> num; </a:t>
            </a:r>
            <a:r>
              <a:rPr lang="en-US" sz="1550" i="1">
                <a:solidFill>
                  <a:srgbClr val="888888"/>
                </a:solidFill>
                <a:latin typeface="Menlo" charset="0"/>
              </a:rPr>
              <a:t>//angka 0-1, karena hp di-maintain di unit sendiri</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3364A4"/>
                </a:solidFill>
                <a:latin typeface="Menlo" charset="0"/>
              </a:rPr>
              <a:t>Vector3</a:t>
            </a:r>
            <a:r>
              <a:rPr lang="en-US" sz="1550">
                <a:solidFill>
                  <a:srgbClr val="333333"/>
                </a:solidFill>
                <a:latin typeface="Menlo" charset="0"/>
              </a:rPr>
              <a:t> oriScale;</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3364A4"/>
                </a:solidFill>
                <a:latin typeface="Menlo" charset="0"/>
              </a:rPr>
              <a:t>GameObject</a:t>
            </a:r>
            <a:r>
              <a:rPr lang="en-US" sz="1550">
                <a:solidFill>
                  <a:srgbClr val="333333"/>
                </a:solidFill>
                <a:latin typeface="Menlo" charset="0"/>
              </a:rPr>
              <a:t> bar;</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bool</a:t>
            </a:r>
            <a:r>
              <a:rPr lang="en-US" sz="1550">
                <a:solidFill>
                  <a:srgbClr val="333333"/>
                </a:solidFill>
                <a:latin typeface="Menlo" charset="0"/>
              </a:rPr>
              <a:t> alreadyInit = </a:t>
            </a:r>
            <a:r>
              <a:rPr lang="en-US" sz="1550">
                <a:solidFill>
                  <a:srgbClr val="009695"/>
                </a:solidFill>
                <a:latin typeface="Menlo" charset="0"/>
              </a:rPr>
              <a:t>false</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void</a:t>
            </a:r>
            <a:r>
              <a:rPr lang="en-US" sz="1550">
                <a:solidFill>
                  <a:srgbClr val="333333"/>
                </a:solidFill>
                <a:latin typeface="Menlo" charset="0"/>
              </a:rPr>
              <a:t> Start () {</a:t>
            </a:r>
            <a:r>
              <a:rPr lang="en-US" sz="1550">
                <a:latin typeface="Menlo" charset="0"/>
              </a:rPr>
              <a:t/>
            </a:r>
            <a:br>
              <a:rPr lang="en-US" sz="1550">
                <a:latin typeface="Menlo" charset="0"/>
              </a:rPr>
            </a:br>
            <a:r>
              <a:rPr lang="en-US" sz="1550">
                <a:solidFill>
                  <a:srgbClr val="333333"/>
                </a:solidFill>
                <a:latin typeface="Menlo" charset="0"/>
              </a:rPr>
              <a:t>        CheckInit ();</a:t>
            </a:r>
            <a:r>
              <a:rPr lang="en-US" sz="1550">
                <a:latin typeface="Menlo" charset="0"/>
              </a:rPr>
              <a:t/>
            </a:r>
            <a:br>
              <a:rPr lang="en-US" sz="1550">
                <a:latin typeface="Menlo" charset="0"/>
              </a:rPr>
            </a:br>
            <a:r>
              <a:rPr lang="en-US" sz="1550">
                <a:solidFill>
                  <a:srgbClr val="333333"/>
                </a:solidFill>
                <a:latin typeface="Menlo" charset="0"/>
              </a:rPr>
              <a:t>    }</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void</a:t>
            </a:r>
            <a:r>
              <a:rPr lang="en-US" sz="1550">
                <a:solidFill>
                  <a:srgbClr val="333333"/>
                </a:solidFill>
                <a:latin typeface="Menlo" charset="0"/>
              </a:rPr>
              <a:t> CheckInit(){</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if</a:t>
            </a:r>
            <a:r>
              <a:rPr lang="en-US" sz="1550">
                <a:solidFill>
                  <a:srgbClr val="333333"/>
                </a:solidFill>
                <a:latin typeface="Menlo" charset="0"/>
              </a:rPr>
              <a:t> (!alreadyInit) {</a:t>
            </a:r>
            <a:r>
              <a:rPr lang="en-US" sz="1550">
                <a:latin typeface="Menlo" charset="0"/>
              </a:rPr>
              <a:t/>
            </a:r>
            <a:br>
              <a:rPr lang="en-US" sz="1550">
                <a:latin typeface="Menlo" charset="0"/>
              </a:rPr>
            </a:br>
            <a:r>
              <a:rPr lang="en-US" sz="1550">
                <a:solidFill>
                  <a:srgbClr val="333333"/>
                </a:solidFill>
                <a:latin typeface="Menlo" charset="0"/>
              </a:rPr>
              <a:t>            alreadyInit = </a:t>
            </a:r>
            <a:r>
              <a:rPr lang="en-US" sz="1550">
                <a:solidFill>
                  <a:srgbClr val="009695"/>
                </a:solidFill>
                <a:latin typeface="Menlo" charset="0"/>
              </a:rPr>
              <a:t>true</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oriScale = transform.localScale;</a:t>
            </a:r>
            <a:r>
              <a:rPr lang="en-US" sz="1550">
                <a:latin typeface="Menlo" charset="0"/>
              </a:rPr>
              <a:t/>
            </a:r>
            <a:br>
              <a:rPr lang="en-US" sz="1550">
                <a:latin typeface="Menlo" charset="0"/>
              </a:rPr>
            </a:br>
            <a:r>
              <a:rPr lang="en-US" sz="1550">
                <a:solidFill>
                  <a:srgbClr val="333333"/>
                </a:solidFill>
                <a:latin typeface="Menlo" charset="0"/>
              </a:rPr>
              <a:t>            bar = transform.Find (</a:t>
            </a:r>
            <a:r>
              <a:rPr lang="en-US" sz="1550">
                <a:solidFill>
                  <a:srgbClr val="F57D00"/>
                </a:solidFill>
                <a:latin typeface="Menlo" charset="0"/>
              </a:rPr>
              <a:t>"bar"</a:t>
            </a:r>
            <a:r>
              <a:rPr lang="en-US" sz="1550">
                <a:solidFill>
                  <a:srgbClr val="333333"/>
                </a:solidFill>
                <a:latin typeface="Menlo" charset="0"/>
              </a:rPr>
              <a:t>).gameObject;</a:t>
            </a:r>
            <a:r>
              <a:rPr lang="en-US" sz="1550">
                <a:latin typeface="Menlo" charset="0"/>
              </a:rPr>
              <a:t/>
            </a:r>
            <a:br>
              <a:rPr lang="en-US" sz="1550">
                <a:latin typeface="Menlo" charset="0"/>
              </a:rPr>
            </a:br>
            <a:r>
              <a:rPr lang="en-US" sz="1550">
                <a:solidFill>
                  <a:srgbClr val="333333"/>
                </a:solidFill>
                <a:latin typeface="Menlo" charset="0"/>
              </a:rPr>
              <a:t>            setNum (</a:t>
            </a:r>
            <a:r>
              <a:rPr lang="en-US" sz="1550">
                <a:solidFill>
                  <a:srgbClr val="F57D00"/>
                </a:solidFill>
                <a:latin typeface="Menlo" charset="0"/>
              </a:rPr>
              <a:t>1</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a:latin typeface="Menlo" charset="0"/>
              </a:rPr>
              <a:t/>
            </a:r>
            <a:br>
              <a:rPr lang="en-US" sz="1550">
                <a:latin typeface="Menlo" charset="0"/>
              </a:rPr>
            </a:br>
            <a:r>
              <a:rPr lang="en-US" sz="1550">
                <a:solidFill>
                  <a:srgbClr val="333333"/>
                </a:solidFill>
                <a:latin typeface="Menlo" charset="0"/>
              </a:rPr>
              <a:t>    </a:t>
            </a:r>
            <a:r>
              <a:rPr lang="en-US" sz="1550" smtClean="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void</a:t>
            </a:r>
            <a:r>
              <a:rPr lang="en-US" sz="1550">
                <a:solidFill>
                  <a:srgbClr val="333333"/>
                </a:solidFill>
                <a:latin typeface="Menlo" charset="0"/>
              </a:rPr>
              <a:t> Update () {</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3364A4"/>
                </a:solidFill>
                <a:latin typeface="Menlo" charset="0"/>
              </a:rPr>
              <a:t>mi</a:t>
            </a:r>
            <a:r>
              <a:rPr lang="en-US" sz="1550">
                <a:solidFill>
                  <a:srgbClr val="333333"/>
                </a:solidFill>
                <a:latin typeface="Menlo" charset="0"/>
              </a:rPr>
              <a:t>.lookCam(</a:t>
            </a:r>
            <a:r>
              <a:rPr lang="en-US" sz="1550">
                <a:solidFill>
                  <a:srgbClr val="009695"/>
                </a:solidFill>
                <a:latin typeface="Menlo" charset="0"/>
              </a:rPr>
              <a:t>this</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3364A4"/>
                </a:solidFill>
                <a:latin typeface="Menlo" charset="0"/>
              </a:rPr>
              <a:t>mi</a:t>
            </a:r>
            <a:r>
              <a:rPr lang="en-US" sz="1550">
                <a:solidFill>
                  <a:srgbClr val="333333"/>
                </a:solidFill>
                <a:latin typeface="Menlo" charset="0"/>
              </a:rPr>
              <a:t>.constantScale (</a:t>
            </a:r>
            <a:r>
              <a:rPr lang="en-US" sz="1550">
                <a:solidFill>
                  <a:srgbClr val="009695"/>
                </a:solidFill>
                <a:latin typeface="Menlo" charset="0"/>
              </a:rPr>
              <a:t>this</a:t>
            </a:r>
            <a:r>
              <a:rPr lang="en-US" sz="1550">
                <a:solidFill>
                  <a:srgbClr val="333333"/>
                </a:solidFill>
                <a:latin typeface="Menlo" charset="0"/>
              </a:rPr>
              <a:t>, </a:t>
            </a:r>
            <a:r>
              <a:rPr lang="en-US" sz="1550">
                <a:solidFill>
                  <a:srgbClr val="F57D00"/>
                </a:solidFill>
                <a:latin typeface="Menlo" charset="0"/>
              </a:rPr>
              <a:t>0.3f</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smtClean="0">
                <a:solidFill>
                  <a:srgbClr val="333333"/>
                </a:solidFill>
                <a:latin typeface="Menlo" charset="0"/>
              </a:rPr>
              <a:t>}</a:t>
            </a:r>
            <a:r>
              <a:rPr lang="en-US" sz="1550">
                <a:solidFill>
                  <a:srgbClr val="333333"/>
                </a:solidFill>
                <a:latin typeface="Menlo" charset="0"/>
              </a:rPr>
              <a:t>   </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public</a:t>
            </a:r>
            <a:r>
              <a:rPr lang="en-US" sz="1550">
                <a:solidFill>
                  <a:srgbClr val="333333"/>
                </a:solidFill>
                <a:latin typeface="Menlo" charset="0"/>
              </a:rPr>
              <a:t> </a:t>
            </a:r>
            <a:r>
              <a:rPr lang="en-US" sz="1550">
                <a:solidFill>
                  <a:srgbClr val="009695"/>
                </a:solidFill>
                <a:latin typeface="Menlo" charset="0"/>
              </a:rPr>
              <a:t>void</a:t>
            </a:r>
            <a:r>
              <a:rPr lang="en-US" sz="1550">
                <a:solidFill>
                  <a:srgbClr val="333333"/>
                </a:solidFill>
                <a:latin typeface="Menlo" charset="0"/>
              </a:rPr>
              <a:t> setNum(</a:t>
            </a:r>
            <a:r>
              <a:rPr lang="en-US" sz="1550">
                <a:solidFill>
                  <a:srgbClr val="009695"/>
                </a:solidFill>
                <a:latin typeface="Menlo" charset="0"/>
              </a:rPr>
              <a:t>float</a:t>
            </a:r>
            <a:r>
              <a:rPr lang="en-US" sz="1550">
                <a:solidFill>
                  <a:srgbClr val="333333"/>
                </a:solidFill>
                <a:latin typeface="Menlo" charset="0"/>
              </a:rPr>
              <a:t> n){ </a:t>
            </a:r>
            <a:r>
              <a:rPr lang="en-US" sz="1550" i="1">
                <a:solidFill>
                  <a:srgbClr val="888888"/>
                </a:solidFill>
                <a:latin typeface="Menlo" charset="0"/>
              </a:rPr>
              <a:t>//antara 0-1 saja</a:t>
            </a:r>
            <a:r>
              <a:rPr lang="en-US" sz="1550">
                <a:latin typeface="Menlo" charset="0"/>
              </a:rPr>
              <a:t/>
            </a:r>
            <a:br>
              <a:rPr lang="en-US" sz="1550">
                <a:latin typeface="Menlo" charset="0"/>
              </a:rPr>
            </a:br>
            <a:r>
              <a:rPr lang="en-US" sz="1550">
                <a:solidFill>
                  <a:srgbClr val="333333"/>
                </a:solidFill>
                <a:latin typeface="Menlo" charset="0"/>
              </a:rPr>
              <a:t>        num = n;</a:t>
            </a:r>
            <a:r>
              <a:rPr lang="en-US" sz="1550">
                <a:latin typeface="Menlo" charset="0"/>
              </a:rPr>
              <a:t/>
            </a:r>
            <a:br>
              <a:rPr lang="en-US" sz="1550">
                <a:latin typeface="Menlo" charset="0"/>
              </a:rPr>
            </a:br>
            <a:r>
              <a:rPr lang="en-US" sz="1550">
                <a:solidFill>
                  <a:srgbClr val="333333"/>
                </a:solidFill>
                <a:latin typeface="Menlo" charset="0"/>
              </a:rPr>
              <a:t>        syncBar ();</a:t>
            </a:r>
            <a:r>
              <a:rPr lang="en-US" sz="1550">
                <a:latin typeface="Menlo" charset="0"/>
              </a:rPr>
              <a:t/>
            </a:r>
            <a:br>
              <a:rPr lang="en-US" sz="1550">
                <a:latin typeface="Menlo" charset="0"/>
              </a:rPr>
            </a:br>
            <a:r>
              <a:rPr lang="en-US" sz="1550">
                <a:solidFill>
                  <a:srgbClr val="333333"/>
                </a:solidFill>
                <a:latin typeface="Menlo" charset="0"/>
              </a:rPr>
              <a:t>    }</a:t>
            </a:r>
            <a:r>
              <a:rPr lang="en-US" sz="1550">
                <a:latin typeface="Menlo" charset="0"/>
              </a:rPr>
              <a:t/>
            </a:r>
            <a:br>
              <a:rPr lang="en-US" sz="1550">
                <a:latin typeface="Menlo" charset="0"/>
              </a:rPr>
            </a:br>
            <a:r>
              <a:rPr lang="en-US" sz="1550">
                <a:solidFill>
                  <a:srgbClr val="333333"/>
                </a:solidFill>
                <a:latin typeface="Menlo" charset="0"/>
              </a:rPr>
              <a:t>    </a:t>
            </a:r>
            <a:r>
              <a:rPr lang="en-US" sz="1550">
                <a:solidFill>
                  <a:srgbClr val="009695"/>
                </a:solidFill>
                <a:latin typeface="Menlo" charset="0"/>
              </a:rPr>
              <a:t>void</a:t>
            </a:r>
            <a:r>
              <a:rPr lang="en-US" sz="1550">
                <a:solidFill>
                  <a:srgbClr val="333333"/>
                </a:solidFill>
                <a:latin typeface="Menlo" charset="0"/>
              </a:rPr>
              <a:t> syncBar(){</a:t>
            </a:r>
            <a:r>
              <a:rPr lang="en-US" sz="1550">
                <a:latin typeface="Menlo" charset="0"/>
              </a:rPr>
              <a:t/>
            </a:r>
            <a:br>
              <a:rPr lang="en-US" sz="1550">
                <a:latin typeface="Menlo" charset="0"/>
              </a:rPr>
            </a:br>
            <a:r>
              <a:rPr lang="en-US" sz="1550">
                <a:solidFill>
                  <a:srgbClr val="333333"/>
                </a:solidFill>
                <a:latin typeface="Menlo" charset="0"/>
              </a:rPr>
              <a:t>        CheckInit ();</a:t>
            </a:r>
            <a:r>
              <a:rPr lang="en-US" sz="1550">
                <a:latin typeface="Menlo" charset="0"/>
              </a:rPr>
              <a:t/>
            </a:r>
            <a:br>
              <a:rPr lang="en-US" sz="1550">
                <a:latin typeface="Menlo" charset="0"/>
              </a:rPr>
            </a:br>
            <a:r>
              <a:rPr lang="en-US" sz="1550">
                <a:solidFill>
                  <a:srgbClr val="333333"/>
                </a:solidFill>
                <a:latin typeface="Menlo" charset="0"/>
              </a:rPr>
              <a:t>        bar.transform.localScale = </a:t>
            </a:r>
            <a:r>
              <a:rPr lang="en-US" sz="1550">
                <a:solidFill>
                  <a:srgbClr val="009695"/>
                </a:solidFill>
                <a:latin typeface="Menlo" charset="0"/>
              </a:rPr>
              <a:t>new</a:t>
            </a:r>
            <a:r>
              <a:rPr lang="en-US" sz="1550">
                <a:solidFill>
                  <a:srgbClr val="333333"/>
                </a:solidFill>
                <a:latin typeface="Menlo" charset="0"/>
              </a:rPr>
              <a:t> </a:t>
            </a:r>
            <a:r>
              <a:rPr lang="en-US" sz="1550">
                <a:solidFill>
                  <a:srgbClr val="3364A4"/>
                </a:solidFill>
                <a:latin typeface="Menlo" charset="0"/>
              </a:rPr>
              <a:t>Vector3</a:t>
            </a:r>
            <a:r>
              <a:rPr lang="en-US" sz="1550">
                <a:solidFill>
                  <a:srgbClr val="333333"/>
                </a:solidFill>
                <a:latin typeface="Menlo" charset="0"/>
              </a:rPr>
              <a:t>(num, </a:t>
            </a:r>
            <a:r>
              <a:rPr lang="en-US" sz="1550">
                <a:solidFill>
                  <a:srgbClr val="F57D00"/>
                </a:solidFill>
                <a:latin typeface="Menlo" charset="0"/>
              </a:rPr>
              <a:t>1</a:t>
            </a:r>
            <a:r>
              <a:rPr lang="en-US" sz="1550">
                <a:solidFill>
                  <a:srgbClr val="333333"/>
                </a:solidFill>
                <a:latin typeface="Menlo" charset="0"/>
              </a:rPr>
              <a:t>,</a:t>
            </a:r>
            <a:r>
              <a:rPr lang="en-US" sz="1550">
                <a:solidFill>
                  <a:srgbClr val="F57D00"/>
                </a:solidFill>
                <a:latin typeface="Menlo" charset="0"/>
              </a:rPr>
              <a:t>1</a:t>
            </a:r>
            <a:r>
              <a:rPr lang="en-US" sz="1550">
                <a:solidFill>
                  <a:srgbClr val="333333"/>
                </a:solidFill>
                <a:latin typeface="Menlo" charset="0"/>
              </a:rPr>
              <a:t>);</a:t>
            </a:r>
            <a:r>
              <a:rPr lang="en-US" sz="1550">
                <a:latin typeface="Menlo" charset="0"/>
              </a:rPr>
              <a:t/>
            </a:r>
            <a:br>
              <a:rPr lang="en-US" sz="1550">
                <a:latin typeface="Menlo" charset="0"/>
              </a:rPr>
            </a:br>
            <a:r>
              <a:rPr lang="en-US" sz="1550">
                <a:solidFill>
                  <a:srgbClr val="333333"/>
                </a:solidFill>
                <a:latin typeface="Menlo" charset="0"/>
              </a:rPr>
              <a:t>    }</a:t>
            </a:r>
            <a:r>
              <a:rPr lang="en-US" sz="1550">
                <a:latin typeface="Menlo" charset="0"/>
              </a:rPr>
              <a:t/>
            </a:r>
            <a:br>
              <a:rPr lang="en-US" sz="1550">
                <a:latin typeface="Menlo" charset="0"/>
              </a:rPr>
            </a:br>
            <a:r>
              <a:rPr lang="en-US" sz="1550">
                <a:solidFill>
                  <a:srgbClr val="333333"/>
                </a:solidFill>
                <a:latin typeface="Menlo" charset="0"/>
              </a:rPr>
              <a:t>}</a:t>
            </a:r>
            <a:r>
              <a:rPr lang="en-US" sz="1550">
                <a:latin typeface="Menlo" charset="0"/>
              </a:rPr>
              <a:t/>
            </a:r>
            <a:br>
              <a:rPr lang="en-US" sz="1550">
                <a:latin typeface="Menlo" charset="0"/>
              </a:rPr>
            </a:br>
            <a:endParaRPr lang="en-US" sz="1550"/>
          </a:p>
        </p:txBody>
      </p:sp>
    </p:spTree>
    <p:extLst>
      <p:ext uri="{BB962C8B-B14F-4D97-AF65-F5344CB8AC3E}">
        <p14:creationId xmlns:p14="http://schemas.microsoft.com/office/powerpoint/2010/main" val="180726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Setting the HP in Enemy</a:t>
            </a:r>
          </a:p>
        </p:txBody>
      </p:sp>
      <p:sp>
        <p:nvSpPr>
          <p:cNvPr id="3" name="Content Placeholder 2"/>
          <p:cNvSpPr>
            <a:spLocks noGrp="1"/>
          </p:cNvSpPr>
          <p:nvPr>
            <p:ph idx="1"/>
          </p:nvPr>
        </p:nvSpPr>
        <p:spPr/>
        <p:txBody>
          <a:bodyPr/>
          <a:lstStyle/>
          <a:p>
            <a:r>
              <a:rPr lang="en-US"/>
              <a:t>We can set the enemy's HP bar from the enemy script by calling setNum in HP.</a:t>
            </a:r>
          </a:p>
          <a:p>
            <a:endParaRPr lang="en-US"/>
          </a:p>
        </p:txBody>
      </p:sp>
      <p:sp>
        <p:nvSpPr>
          <p:cNvPr id="4" name="Rectangle 3"/>
          <p:cNvSpPr/>
          <p:nvPr/>
        </p:nvSpPr>
        <p:spPr>
          <a:xfrm>
            <a:off x="628650" y="2269066"/>
            <a:ext cx="7886700" cy="4093428"/>
          </a:xfrm>
          <a:prstGeom prst="rect">
            <a:avLst/>
          </a:prstGeom>
        </p:spPr>
        <p:txBody>
          <a:bodyPr wrap="square">
            <a:spAutoFit/>
          </a:bodyPr>
          <a:lstStyle/>
          <a:p>
            <a:r>
              <a:rPr lang="en-US" sz="2000">
                <a:latin typeface="Courier" charset="0"/>
                <a:ea typeface="Courier" charset="0"/>
                <a:cs typeface="Courier" charset="0"/>
              </a:rPr>
              <a:t>//global vars</a:t>
            </a:r>
          </a:p>
          <a:p>
            <a:r>
              <a:rPr lang="en-US" sz="2000">
                <a:latin typeface="Courier" charset="0"/>
                <a:ea typeface="Courier" charset="0"/>
                <a:cs typeface="Courier" charset="0"/>
              </a:rPr>
              <a:t>GameObject hpbar; </a:t>
            </a:r>
          </a:p>
          <a:p>
            <a:r>
              <a:rPr lang="en-US" sz="2000">
                <a:latin typeface="Courier" charset="0"/>
                <a:ea typeface="Courier" charset="0"/>
                <a:cs typeface="Courier" charset="0"/>
              </a:rPr>
              <a:t>private HPBar hpscript; </a:t>
            </a:r>
          </a:p>
          <a:p>
            <a:endParaRPr lang="en-US" sz="2000">
              <a:solidFill>
                <a:srgbClr val="333333"/>
              </a:solidFill>
              <a:effectLst/>
              <a:latin typeface="Courier" charset="0"/>
              <a:ea typeface="Courier" charset="0"/>
              <a:cs typeface="Courier" charset="0"/>
            </a:endParaRPr>
          </a:p>
          <a:p>
            <a:r>
              <a:rPr lang="en-US" sz="2000">
                <a:solidFill>
                  <a:srgbClr val="333333"/>
                </a:solidFill>
                <a:latin typeface="Courier" charset="0"/>
                <a:ea typeface="Courier" charset="0"/>
                <a:cs typeface="Courier" charset="0"/>
              </a:rPr>
              <a:t>//in Start</a:t>
            </a:r>
            <a:endParaRPr lang="en-US" sz="2000">
              <a:solidFill>
                <a:srgbClr val="333333"/>
              </a:solidFill>
              <a:effectLst/>
              <a:latin typeface="Courier" charset="0"/>
              <a:ea typeface="Courier" charset="0"/>
              <a:cs typeface="Courier" charset="0"/>
            </a:endParaRPr>
          </a:p>
          <a:p>
            <a:r>
              <a:rPr lang="en-US" sz="2000">
                <a:latin typeface="Courier" charset="0"/>
                <a:ea typeface="Courier" charset="0"/>
                <a:cs typeface="Courier" charset="0"/>
              </a:rPr>
              <a:t>hpbar = transform.Find ("hp").gameObject;</a:t>
            </a:r>
            <a:br>
              <a:rPr lang="en-US" sz="2000">
                <a:latin typeface="Courier" charset="0"/>
                <a:ea typeface="Courier" charset="0"/>
                <a:cs typeface="Courier" charset="0"/>
              </a:rPr>
            </a:br>
            <a:r>
              <a:rPr lang="en-US" sz="2000">
                <a:latin typeface="Courier" charset="0"/>
                <a:ea typeface="Courier" charset="0"/>
                <a:cs typeface="Courier" charset="0"/>
              </a:rPr>
              <a:t>hpscript = hpbar.GetComponent&lt;HPBar&gt; (); </a:t>
            </a:r>
          </a:p>
          <a:p>
            <a:r>
              <a:rPr lang="en-US" sz="2000">
                <a:solidFill>
                  <a:srgbClr val="333333"/>
                </a:solidFill>
                <a:latin typeface="Courier" charset="0"/>
                <a:ea typeface="Courier" charset="0"/>
                <a:cs typeface="Courier" charset="0"/>
              </a:rPr>
              <a:t>hpscript.setNum (1.0);</a:t>
            </a:r>
            <a:r>
              <a:rPr lang="en-US" sz="2000">
                <a:latin typeface="Courier" charset="0"/>
                <a:ea typeface="Courier" charset="0"/>
                <a:cs typeface="Courier" charset="0"/>
              </a:rPr>
              <a:t> </a:t>
            </a:r>
          </a:p>
          <a:p>
            <a:endParaRPr lang="en-US" sz="2000">
              <a:solidFill>
                <a:srgbClr val="333333"/>
              </a:solidFill>
              <a:effectLst/>
              <a:latin typeface="Courier" charset="0"/>
              <a:ea typeface="Courier" charset="0"/>
              <a:cs typeface="Courier" charset="0"/>
            </a:endParaRPr>
          </a:p>
          <a:p>
            <a:r>
              <a:rPr lang="en-US" sz="2000">
                <a:solidFill>
                  <a:srgbClr val="333333"/>
                </a:solidFill>
                <a:latin typeface="Courier" charset="0"/>
                <a:ea typeface="Courier" charset="0"/>
                <a:cs typeface="Courier" charset="0"/>
              </a:rPr>
              <a:t>//in Update</a:t>
            </a:r>
            <a:endParaRPr lang="en-US" sz="2000">
              <a:solidFill>
                <a:srgbClr val="333333"/>
              </a:solidFill>
              <a:effectLst/>
              <a:latin typeface="Courier" charset="0"/>
              <a:ea typeface="Courier" charset="0"/>
              <a:cs typeface="Courier" charset="0"/>
            </a:endParaRPr>
          </a:p>
          <a:p>
            <a:r>
              <a:rPr lang="en-US" sz="2000">
                <a:solidFill>
                  <a:srgbClr val="333333"/>
                </a:solidFill>
                <a:effectLst/>
                <a:latin typeface="Courier" charset="0"/>
                <a:ea typeface="Courier" charset="0"/>
                <a:cs typeface="Courier" charset="0"/>
              </a:rPr>
              <a:t>hpscript.setNum (0.7);</a:t>
            </a:r>
            <a:r>
              <a:rPr lang="en-US" sz="2000">
                <a:latin typeface="Courier" charset="0"/>
                <a:ea typeface="Courier" charset="0"/>
                <a:cs typeface="Courier" charset="0"/>
              </a:rPr>
              <a:t> </a:t>
            </a:r>
          </a:p>
          <a:p>
            <a:r>
              <a:rPr lang="en-US" sz="2000">
                <a:latin typeface="Courier" charset="0"/>
                <a:ea typeface="Courier" charset="0"/>
                <a:cs typeface="Courier" charset="0"/>
              </a:rPr>
              <a:t>//here we can check for weapon damage before setting the setNum. Values is between 0-1</a:t>
            </a:r>
          </a:p>
        </p:txBody>
      </p:sp>
    </p:spTree>
    <p:extLst>
      <p:ext uri="{BB962C8B-B14F-4D97-AF65-F5344CB8AC3E}">
        <p14:creationId xmlns:p14="http://schemas.microsoft.com/office/powerpoint/2010/main" val="1759210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Clicking Mouse on Terrain</a:t>
            </a:r>
          </a:p>
        </p:txBody>
      </p:sp>
      <p:sp>
        <p:nvSpPr>
          <p:cNvPr id="3" name="Content Placeholder 2"/>
          <p:cNvSpPr>
            <a:spLocks noGrp="1"/>
          </p:cNvSpPr>
          <p:nvPr>
            <p:ph idx="1"/>
          </p:nvPr>
        </p:nvSpPr>
        <p:spPr/>
        <p:txBody>
          <a:bodyPr/>
          <a:lstStyle/>
          <a:p>
            <a:r>
              <a:rPr lang="en-US"/>
              <a:t>In some games, clicking mouse on the terrain will move the character there, or launching rocket/bullet</a:t>
            </a:r>
          </a:p>
          <a:p>
            <a:r>
              <a:rPr lang="en-US"/>
              <a:t>This can be done by using Raycast. The raycast will be sent from camera position to the ground, and it will check the collided position (on ground) of the ray.</a:t>
            </a:r>
          </a:p>
        </p:txBody>
      </p:sp>
    </p:spTree>
    <p:extLst>
      <p:ext uri="{BB962C8B-B14F-4D97-AF65-F5344CB8AC3E}">
        <p14:creationId xmlns:p14="http://schemas.microsoft.com/office/powerpoint/2010/main" val="1363586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t>Cam Script (attach to main camera)</a:t>
            </a:r>
          </a:p>
        </p:txBody>
      </p:sp>
      <p:sp>
        <p:nvSpPr>
          <p:cNvPr id="4" name="Rectangle 3"/>
          <p:cNvSpPr/>
          <p:nvPr/>
        </p:nvSpPr>
        <p:spPr>
          <a:xfrm>
            <a:off x="628650" y="1179443"/>
            <a:ext cx="8622276" cy="5078313"/>
          </a:xfrm>
          <a:prstGeom prst="rect">
            <a:avLst/>
          </a:prstGeom>
        </p:spPr>
        <p:txBody>
          <a:bodyPr wrap="square">
            <a:spAutoFit/>
          </a:bodyPr>
          <a:lstStyle/>
          <a:p>
            <a:r>
              <a:rPr lang="en-US">
                <a:solidFill>
                  <a:srgbClr val="009695"/>
                </a:solidFill>
                <a:effectLst/>
                <a:latin typeface="Menlo" charset="0"/>
              </a:rPr>
              <a:t>public</a:t>
            </a:r>
            <a:r>
              <a:rPr lang="en-US">
                <a:solidFill>
                  <a:srgbClr val="333333"/>
                </a:solidFill>
                <a:effectLst/>
                <a:latin typeface="Menlo" charset="0"/>
              </a:rPr>
              <a:t> </a:t>
            </a:r>
            <a:r>
              <a:rPr lang="en-US">
                <a:solidFill>
                  <a:srgbClr val="009695"/>
                </a:solidFill>
                <a:effectLst/>
                <a:latin typeface="Menlo" charset="0"/>
              </a:rPr>
              <a:t>class</a:t>
            </a:r>
            <a:r>
              <a:rPr lang="en-US">
                <a:solidFill>
                  <a:srgbClr val="333333"/>
                </a:solidFill>
                <a:effectLst/>
                <a:latin typeface="Menlo" charset="0"/>
              </a:rPr>
              <a:t> </a:t>
            </a:r>
            <a:r>
              <a:rPr lang="en-US">
                <a:solidFill>
                  <a:srgbClr val="3364A4"/>
                </a:solidFill>
                <a:effectLst/>
                <a:latin typeface="Menlo" charset="0"/>
              </a:rPr>
              <a:t>CamScript</a:t>
            </a:r>
            <a:r>
              <a:rPr lang="en-US">
                <a:solidFill>
                  <a:srgbClr val="333333"/>
                </a:solidFill>
                <a:effectLst/>
                <a:latin typeface="Menlo" charset="0"/>
              </a:rPr>
              <a:t> : </a:t>
            </a:r>
            <a:r>
              <a:rPr lang="en-US">
                <a:solidFill>
                  <a:srgbClr val="3364A4"/>
                </a:solidFill>
                <a:effectLst/>
                <a:latin typeface="Menlo" charset="0"/>
              </a:rPr>
              <a:t>MonoBehaviour</a:t>
            </a:r>
            <a:r>
              <a:rPr lang="en-US">
                <a:solidFill>
                  <a:srgbClr val="333333"/>
                </a:solidFill>
                <a:effectLst/>
                <a:latin typeface="Menlo" charset="0"/>
              </a:rPr>
              <a:t> {</a:t>
            </a:r>
            <a:r>
              <a:rPr lang="en-US">
                <a:latin typeface="Menlo" charset="0"/>
              </a:rPr>
              <a:t/>
            </a:r>
            <a:br>
              <a:rPr lang="en-US">
                <a:latin typeface="Menlo" charset="0"/>
              </a:rPr>
            </a:br>
            <a:r>
              <a:rPr lang="en-US">
                <a:solidFill>
                  <a:srgbClr val="333333"/>
                </a:solidFill>
                <a:effectLst/>
                <a:latin typeface="Menlo" charset="0"/>
              </a:rPr>
              <a:t>    </a:t>
            </a:r>
            <a:r>
              <a:rPr lang="en-US">
                <a:solidFill>
                  <a:srgbClr val="009695"/>
                </a:solidFill>
                <a:effectLst/>
                <a:latin typeface="Menlo" charset="0"/>
              </a:rPr>
              <a:t>public</a:t>
            </a:r>
            <a:r>
              <a:rPr lang="en-US">
                <a:solidFill>
                  <a:srgbClr val="333333"/>
                </a:solidFill>
                <a:effectLst/>
                <a:latin typeface="Menlo" charset="0"/>
              </a:rPr>
              <a:t> </a:t>
            </a:r>
            <a:r>
              <a:rPr lang="en-US">
                <a:solidFill>
                  <a:srgbClr val="009695"/>
                </a:solidFill>
                <a:effectLst/>
                <a:latin typeface="Menlo" charset="0"/>
              </a:rPr>
              <a:t>static</a:t>
            </a:r>
            <a:r>
              <a:rPr lang="en-US">
                <a:solidFill>
                  <a:srgbClr val="333333"/>
                </a:solidFill>
                <a:effectLst/>
                <a:latin typeface="Menlo" charset="0"/>
              </a:rPr>
              <a:t> </a:t>
            </a:r>
            <a:r>
              <a:rPr lang="en-US">
                <a:solidFill>
                  <a:srgbClr val="3364A4"/>
                </a:solidFill>
                <a:effectLst/>
                <a:latin typeface="Menlo" charset="0"/>
              </a:rPr>
              <a:t>RaycastHit</a:t>
            </a:r>
            <a:r>
              <a:rPr lang="en-US">
                <a:solidFill>
                  <a:srgbClr val="333333"/>
                </a:solidFill>
                <a:effectLst/>
                <a:latin typeface="Menlo" charset="0"/>
              </a:rPr>
              <a:t> hit;</a:t>
            </a:r>
            <a:r>
              <a:rPr lang="en-US">
                <a:latin typeface="Menlo" charset="0"/>
              </a:rPr>
              <a:t/>
            </a:r>
            <a:br>
              <a:rPr lang="en-US">
                <a:latin typeface="Menlo" charset="0"/>
              </a:rPr>
            </a:br>
            <a:r>
              <a:rPr lang="en-US">
                <a:solidFill>
                  <a:srgbClr val="333333"/>
                </a:solidFill>
                <a:effectLst/>
                <a:latin typeface="Menlo" charset="0"/>
              </a:rPr>
              <a:t>    </a:t>
            </a:r>
            <a:r>
              <a:rPr lang="en-US" i="1">
                <a:solidFill>
                  <a:srgbClr val="888888"/>
                </a:solidFill>
                <a:effectLst/>
                <a:latin typeface="Menlo" charset="0"/>
              </a:rPr>
              <a:t>// Update is called once per frame</a:t>
            </a:r>
            <a:r>
              <a:rPr lang="en-US">
                <a:latin typeface="Menlo" charset="0"/>
              </a:rPr>
              <a:t/>
            </a:r>
            <a:br>
              <a:rPr lang="en-US">
                <a:latin typeface="Menlo" charset="0"/>
              </a:rPr>
            </a:br>
            <a:r>
              <a:rPr lang="en-US">
                <a:solidFill>
                  <a:srgbClr val="333333"/>
                </a:solidFill>
                <a:effectLst/>
                <a:latin typeface="Menlo" charset="0"/>
              </a:rPr>
              <a:t>    </a:t>
            </a:r>
            <a:r>
              <a:rPr lang="en-US">
                <a:solidFill>
                  <a:srgbClr val="009695"/>
                </a:solidFill>
                <a:effectLst/>
                <a:latin typeface="Menlo" charset="0"/>
              </a:rPr>
              <a:t>void</a:t>
            </a:r>
            <a:r>
              <a:rPr lang="en-US">
                <a:solidFill>
                  <a:srgbClr val="333333"/>
                </a:solidFill>
                <a:effectLst/>
                <a:latin typeface="Menlo" charset="0"/>
              </a:rPr>
              <a:t> Update () {</a:t>
            </a:r>
            <a:r>
              <a:rPr lang="en-US">
                <a:latin typeface="Menlo" charset="0"/>
              </a:rPr>
              <a:t/>
            </a:r>
            <a:br>
              <a:rPr lang="en-US">
                <a:latin typeface="Menlo" charset="0"/>
              </a:rPr>
            </a:br>
            <a:r>
              <a:rPr lang="en-US">
                <a:solidFill>
                  <a:srgbClr val="333333"/>
                </a:solidFill>
                <a:effectLst/>
                <a:latin typeface="Menlo" charset="0"/>
              </a:rPr>
              <a:t>        rayControl ();</a:t>
            </a:r>
            <a:r>
              <a:rPr lang="en-US">
                <a:latin typeface="Menlo" charset="0"/>
              </a:rPr>
              <a:t/>
            </a:r>
            <a:br>
              <a:rPr lang="en-US">
                <a:latin typeface="Menlo" charset="0"/>
              </a:rPr>
            </a:br>
            <a:r>
              <a:rPr lang="en-US">
                <a:solidFill>
                  <a:srgbClr val="333333"/>
                </a:solidFill>
                <a:effectLst/>
                <a:latin typeface="Menlo" charset="0"/>
              </a:rPr>
              <a:t>    }</a:t>
            </a:r>
            <a:r>
              <a:rPr lang="en-US">
                <a:latin typeface="Menlo" charset="0"/>
              </a:rPr>
              <a:t/>
            </a:r>
            <a:br>
              <a:rPr lang="en-US">
                <a:latin typeface="Menlo" charset="0"/>
              </a:rPr>
            </a:br>
            <a:r>
              <a:rPr lang="en-US">
                <a:solidFill>
                  <a:srgbClr val="333333"/>
                </a:solidFill>
                <a:effectLst/>
                <a:latin typeface="Menlo" charset="0"/>
              </a:rPr>
              <a:t>    </a:t>
            </a:r>
            <a:r>
              <a:rPr lang="en-US">
                <a:solidFill>
                  <a:srgbClr val="009695"/>
                </a:solidFill>
                <a:effectLst/>
                <a:latin typeface="Menlo" charset="0"/>
              </a:rPr>
              <a:t>void</a:t>
            </a:r>
            <a:r>
              <a:rPr lang="en-US">
                <a:solidFill>
                  <a:srgbClr val="333333"/>
                </a:solidFill>
                <a:effectLst/>
                <a:latin typeface="Menlo" charset="0"/>
              </a:rPr>
              <a:t> rayControl(){</a:t>
            </a:r>
            <a:r>
              <a:rPr lang="en-US">
                <a:latin typeface="Menlo" charset="0"/>
              </a:rPr>
              <a:t/>
            </a:r>
            <a:br>
              <a:rPr lang="en-US">
                <a:latin typeface="Menlo" charset="0"/>
              </a:rPr>
            </a:br>
            <a:r>
              <a:rPr lang="en-US">
                <a:solidFill>
                  <a:srgbClr val="333333"/>
                </a:solidFill>
                <a:effectLst/>
                <a:latin typeface="Menlo" charset="0"/>
              </a:rPr>
              <a:t>        </a:t>
            </a:r>
            <a:r>
              <a:rPr lang="en-US" i="1">
                <a:solidFill>
                  <a:srgbClr val="888888"/>
                </a:solidFill>
                <a:effectLst/>
                <a:latin typeface="Menlo" charset="0"/>
              </a:rPr>
              <a:t>//draw raycast to mouse position</a:t>
            </a:r>
            <a:r>
              <a:rPr lang="en-US">
                <a:latin typeface="Menlo" charset="0"/>
              </a:rPr>
              <a:t/>
            </a:r>
            <a:br>
              <a:rPr lang="en-US">
                <a:latin typeface="Menlo" charset="0"/>
              </a:rPr>
            </a:br>
            <a:r>
              <a:rPr lang="en-US">
                <a:solidFill>
                  <a:srgbClr val="333333"/>
                </a:solidFill>
                <a:effectLst/>
                <a:latin typeface="Menlo" charset="0"/>
              </a:rPr>
              <a:t>        </a:t>
            </a:r>
            <a:r>
              <a:rPr lang="en-US">
                <a:solidFill>
                  <a:srgbClr val="3364A4"/>
                </a:solidFill>
                <a:effectLst/>
                <a:latin typeface="Menlo" charset="0"/>
              </a:rPr>
              <a:t>Ray</a:t>
            </a:r>
            <a:r>
              <a:rPr lang="en-US">
                <a:solidFill>
                  <a:srgbClr val="333333"/>
                </a:solidFill>
                <a:effectLst/>
                <a:latin typeface="Menlo" charset="0"/>
              </a:rPr>
              <a:t> ray = </a:t>
            </a:r>
            <a:r>
              <a:rPr lang="en-US">
                <a:solidFill>
                  <a:srgbClr val="3364A4"/>
                </a:solidFill>
                <a:effectLst/>
                <a:latin typeface="Menlo" charset="0"/>
              </a:rPr>
              <a:t>Camera</a:t>
            </a:r>
            <a:r>
              <a:rPr lang="en-US">
                <a:solidFill>
                  <a:srgbClr val="333333"/>
                </a:solidFill>
                <a:effectLst/>
                <a:latin typeface="Menlo" charset="0"/>
              </a:rPr>
              <a:t>.main.ScreenPointToRay(</a:t>
            </a:r>
          </a:p>
          <a:p>
            <a:r>
              <a:rPr lang="en-US">
                <a:solidFill>
                  <a:srgbClr val="333333"/>
                </a:solidFill>
                <a:latin typeface="Menlo" charset="0"/>
              </a:rPr>
              <a:t>			</a:t>
            </a:r>
            <a:r>
              <a:rPr lang="en-US">
                <a:solidFill>
                  <a:srgbClr val="3364A4"/>
                </a:solidFill>
                <a:effectLst/>
                <a:latin typeface="Menlo" charset="0"/>
              </a:rPr>
              <a:t>Input</a:t>
            </a:r>
            <a:r>
              <a:rPr lang="en-US">
                <a:solidFill>
                  <a:srgbClr val="333333"/>
                </a:solidFill>
                <a:effectLst/>
                <a:latin typeface="Menlo" charset="0"/>
              </a:rPr>
              <a:t>.mousePosition);</a:t>
            </a:r>
            <a:r>
              <a:rPr lang="en-US">
                <a:latin typeface="Menlo" charset="0"/>
              </a:rPr>
              <a:t/>
            </a:r>
            <a:br>
              <a:rPr lang="en-US">
                <a:latin typeface="Menlo" charset="0"/>
              </a:rPr>
            </a:br>
            <a:r>
              <a:rPr lang="en-US">
                <a:solidFill>
                  <a:srgbClr val="333333"/>
                </a:solidFill>
                <a:effectLst/>
                <a:latin typeface="Menlo" charset="0"/>
              </a:rPr>
              <a:t>        </a:t>
            </a:r>
            <a:r>
              <a:rPr lang="en-US">
                <a:solidFill>
                  <a:srgbClr val="009695"/>
                </a:solidFill>
                <a:effectLst/>
                <a:latin typeface="Menlo" charset="0"/>
              </a:rPr>
              <a:t>if</a:t>
            </a:r>
            <a:r>
              <a:rPr lang="en-US">
                <a:solidFill>
                  <a:srgbClr val="333333"/>
                </a:solidFill>
                <a:effectLst/>
                <a:latin typeface="Menlo" charset="0"/>
              </a:rPr>
              <a:t> (</a:t>
            </a:r>
            <a:r>
              <a:rPr lang="en-US">
                <a:solidFill>
                  <a:srgbClr val="3364A4"/>
                </a:solidFill>
                <a:effectLst/>
                <a:latin typeface="Menlo" charset="0"/>
              </a:rPr>
              <a:t>Physics</a:t>
            </a:r>
            <a:r>
              <a:rPr lang="en-US">
                <a:solidFill>
                  <a:srgbClr val="333333"/>
                </a:solidFill>
                <a:effectLst/>
                <a:latin typeface="Menlo" charset="0"/>
              </a:rPr>
              <a:t>.Raycast (ray, </a:t>
            </a:r>
            <a:r>
              <a:rPr lang="en-US">
                <a:solidFill>
                  <a:srgbClr val="009695"/>
                </a:solidFill>
                <a:effectLst/>
                <a:latin typeface="Menlo" charset="0"/>
              </a:rPr>
              <a:t>out</a:t>
            </a:r>
            <a:r>
              <a:rPr lang="en-US">
                <a:solidFill>
                  <a:srgbClr val="333333"/>
                </a:solidFill>
                <a:effectLst/>
                <a:latin typeface="Menlo" charset="0"/>
              </a:rPr>
              <a:t> hit)){</a:t>
            </a:r>
            <a:r>
              <a:rPr lang="en-US">
                <a:latin typeface="Menlo" charset="0"/>
              </a:rPr>
              <a:t/>
            </a:r>
            <a:br>
              <a:rPr lang="en-US">
                <a:latin typeface="Menlo" charset="0"/>
              </a:rPr>
            </a:br>
            <a:r>
              <a:rPr lang="en-US">
                <a:solidFill>
                  <a:srgbClr val="333333"/>
                </a:solidFill>
                <a:effectLst/>
                <a:latin typeface="Menlo" charset="0"/>
              </a:rPr>
              <a:t>            </a:t>
            </a:r>
            <a:r>
              <a:rPr lang="en-US">
                <a:solidFill>
                  <a:srgbClr val="3364A4"/>
                </a:solidFill>
                <a:effectLst/>
                <a:latin typeface="Menlo" charset="0"/>
              </a:rPr>
              <a:t>Debug</a:t>
            </a:r>
            <a:r>
              <a:rPr lang="en-US">
                <a:solidFill>
                  <a:srgbClr val="333333"/>
                </a:solidFill>
                <a:effectLst/>
                <a:latin typeface="Menlo" charset="0"/>
              </a:rPr>
              <a:t>.DrawLine (transform.position, hit.point, </a:t>
            </a:r>
          </a:p>
          <a:p>
            <a:r>
              <a:rPr lang="en-US">
                <a:solidFill>
                  <a:srgbClr val="333333"/>
                </a:solidFill>
                <a:latin typeface="Menlo" charset="0"/>
              </a:rPr>
              <a:t>		</a:t>
            </a:r>
            <a:r>
              <a:rPr lang="en-US">
                <a:solidFill>
                  <a:srgbClr val="3364A4"/>
                </a:solidFill>
                <a:effectLst/>
                <a:latin typeface="Menlo" charset="0"/>
              </a:rPr>
              <a:t>Color</a:t>
            </a:r>
            <a:r>
              <a:rPr lang="en-US">
                <a:solidFill>
                  <a:srgbClr val="333333"/>
                </a:solidFill>
                <a:effectLst/>
                <a:latin typeface="Menlo" charset="0"/>
              </a:rPr>
              <a:t>.red); </a:t>
            </a:r>
            <a:r>
              <a:rPr lang="en-US">
                <a:latin typeface="Menlo" charset="0"/>
              </a:rPr>
              <a:t/>
            </a:r>
            <a:br>
              <a:rPr lang="en-US">
                <a:latin typeface="Menlo" charset="0"/>
              </a:rPr>
            </a:br>
            <a:r>
              <a:rPr lang="en-US">
                <a:solidFill>
                  <a:srgbClr val="333333"/>
                </a:solidFill>
                <a:effectLst/>
                <a:latin typeface="Menlo" charset="0"/>
              </a:rPr>
              <a:t>        }</a:t>
            </a:r>
            <a:r>
              <a:rPr lang="en-US">
                <a:latin typeface="Menlo" charset="0"/>
              </a:rPr>
              <a:t/>
            </a:r>
            <a:br>
              <a:rPr lang="en-US">
                <a:latin typeface="Menlo" charset="0"/>
              </a:rPr>
            </a:br>
            <a:r>
              <a:rPr lang="en-US">
                <a:solidFill>
                  <a:srgbClr val="333333"/>
                </a:solidFill>
                <a:effectLst/>
                <a:latin typeface="Menlo" charset="0"/>
              </a:rPr>
              <a:t>    </a:t>
            </a:r>
            <a:r>
              <a:rPr lang="en-US" i="1">
                <a:solidFill>
                  <a:srgbClr val="888888"/>
                </a:solidFill>
                <a:latin typeface="Menlo" charset="0"/>
              </a:rPr>
              <a:t> //drawline is visibile in "Scene" tab during game</a:t>
            </a:r>
            <a:r>
              <a:rPr lang="en-US">
                <a:latin typeface="Menlo" charset="0"/>
              </a:rPr>
              <a:t/>
            </a:r>
            <a:br>
              <a:rPr lang="en-US">
                <a:latin typeface="Menlo" charset="0"/>
              </a:rPr>
            </a:br>
            <a:r>
              <a:rPr lang="en-US">
                <a:solidFill>
                  <a:srgbClr val="333333"/>
                </a:solidFill>
                <a:effectLst/>
                <a:latin typeface="Menlo" charset="0"/>
              </a:rPr>
              <a:t>    }</a:t>
            </a:r>
            <a:r>
              <a:rPr lang="en-US">
                <a:latin typeface="Menlo" charset="0"/>
              </a:rPr>
              <a:t/>
            </a:r>
            <a:br>
              <a:rPr lang="en-US">
                <a:latin typeface="Menlo" charset="0"/>
              </a:rPr>
            </a:br>
            <a:r>
              <a:rPr lang="en-US">
                <a:solidFill>
                  <a:srgbClr val="333333"/>
                </a:solidFill>
                <a:effectLst/>
                <a:latin typeface="Menlo" charset="0"/>
              </a:rPr>
              <a:t>}</a:t>
            </a:r>
            <a:r>
              <a:rPr lang="en-US">
                <a:latin typeface="Menlo" charset="0"/>
              </a:rPr>
              <a:t/>
            </a:r>
            <a:br>
              <a:rPr lang="en-US">
                <a:latin typeface="Menlo" charset="0"/>
              </a:rPr>
            </a:br>
            <a:endParaRPr lang="en-US"/>
          </a:p>
        </p:txBody>
      </p:sp>
    </p:spTree>
    <p:extLst>
      <p:ext uri="{BB962C8B-B14F-4D97-AF65-F5344CB8AC3E}">
        <p14:creationId xmlns:p14="http://schemas.microsoft.com/office/powerpoint/2010/main" val="158756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Player script when clicking mouse</a:t>
            </a:r>
          </a:p>
        </p:txBody>
      </p:sp>
      <p:sp>
        <p:nvSpPr>
          <p:cNvPr id="3" name="Content Placeholder 2"/>
          <p:cNvSpPr>
            <a:spLocks noGrp="1"/>
          </p:cNvSpPr>
          <p:nvPr>
            <p:ph idx="1"/>
          </p:nvPr>
        </p:nvSpPr>
        <p:spPr>
          <a:xfrm>
            <a:off x="628650" y="4299904"/>
            <a:ext cx="7886700" cy="481648"/>
          </a:xfrm>
        </p:spPr>
        <p:txBody>
          <a:bodyPr/>
          <a:lstStyle/>
          <a:p>
            <a:r>
              <a:rPr lang="en-US"/>
              <a:t>In Update</a:t>
            </a:r>
          </a:p>
        </p:txBody>
      </p:sp>
      <p:sp>
        <p:nvSpPr>
          <p:cNvPr id="4" name="Rectangle 3"/>
          <p:cNvSpPr/>
          <p:nvPr/>
        </p:nvSpPr>
        <p:spPr>
          <a:xfrm>
            <a:off x="628650" y="4781551"/>
            <a:ext cx="7728155" cy="1323439"/>
          </a:xfrm>
          <a:prstGeom prst="rect">
            <a:avLst/>
          </a:prstGeom>
        </p:spPr>
        <p:txBody>
          <a:bodyPr wrap="square">
            <a:spAutoFit/>
          </a:bodyPr>
          <a:lstStyle/>
          <a:p>
            <a:r>
              <a:rPr lang="en-US" sz="1600">
                <a:solidFill>
                  <a:srgbClr val="009695"/>
                </a:solidFill>
                <a:effectLst/>
                <a:latin typeface="Menlo" charset="0"/>
              </a:rPr>
              <a:t>if</a:t>
            </a:r>
            <a:r>
              <a:rPr lang="en-US" sz="1600">
                <a:solidFill>
                  <a:srgbClr val="333333"/>
                </a:solidFill>
                <a:effectLst/>
                <a:latin typeface="Menlo" charset="0"/>
              </a:rPr>
              <a:t> (</a:t>
            </a:r>
            <a:r>
              <a:rPr lang="en-US" sz="1600">
                <a:solidFill>
                  <a:srgbClr val="3364A4"/>
                </a:solidFill>
                <a:effectLst/>
                <a:latin typeface="Menlo" charset="0"/>
              </a:rPr>
              <a:t>Input</a:t>
            </a:r>
            <a:r>
              <a:rPr lang="en-US" sz="1600">
                <a:solidFill>
                  <a:srgbClr val="333333"/>
                </a:solidFill>
                <a:effectLst/>
                <a:latin typeface="Menlo" charset="0"/>
              </a:rPr>
              <a:t>.GetMouseButtonDown (</a:t>
            </a:r>
            <a:r>
              <a:rPr lang="en-US" sz="1600">
                <a:solidFill>
                  <a:srgbClr val="F57D00"/>
                </a:solidFill>
                <a:effectLst/>
                <a:latin typeface="Menlo" charset="0"/>
              </a:rPr>
              <a:t>0</a:t>
            </a:r>
            <a:r>
              <a:rPr lang="en-US" sz="1600">
                <a:solidFill>
                  <a:srgbClr val="333333"/>
                </a:solidFill>
                <a:effectLst/>
                <a:latin typeface="Menlo" charset="0"/>
              </a:rPr>
              <a:t>)) {</a:t>
            </a:r>
            <a:br>
              <a:rPr lang="en-US" sz="1600">
                <a:solidFill>
                  <a:srgbClr val="333333"/>
                </a:solidFill>
                <a:effectLst/>
                <a:latin typeface="Menlo" charset="0"/>
              </a:rPr>
            </a:br>
            <a:r>
              <a:rPr lang="en-US" sz="1600">
                <a:solidFill>
                  <a:srgbClr val="333333"/>
                </a:solidFill>
                <a:effectLst/>
                <a:latin typeface="Menlo" charset="0"/>
              </a:rPr>
              <a:t>	</a:t>
            </a:r>
            <a:r>
              <a:rPr lang="en-US" sz="1600" i="1">
                <a:solidFill>
                  <a:srgbClr val="888888"/>
                </a:solidFill>
                <a:effectLst/>
                <a:latin typeface="Menlo" charset="0"/>
              </a:rPr>
              <a:t>//attach mouse click position on the ground</a:t>
            </a:r>
            <a:r>
              <a:rPr lang="en-US" sz="1600">
                <a:solidFill>
                  <a:srgbClr val="333333"/>
                </a:solidFill>
                <a:effectLst/>
                <a:latin typeface="Menlo" charset="0"/>
              </a:rPr>
              <a:t/>
            </a:r>
            <a:br>
              <a:rPr lang="en-US" sz="1600">
                <a:solidFill>
                  <a:srgbClr val="333333"/>
                </a:solidFill>
                <a:effectLst/>
                <a:latin typeface="Menlo" charset="0"/>
              </a:rPr>
            </a:br>
            <a:r>
              <a:rPr lang="en-US" sz="1600">
                <a:solidFill>
                  <a:srgbClr val="333333"/>
                </a:solidFill>
                <a:effectLst/>
                <a:latin typeface="Menlo" charset="0"/>
              </a:rPr>
              <a:t>	</a:t>
            </a:r>
            <a:r>
              <a:rPr lang="en-US" sz="1600">
                <a:solidFill>
                  <a:srgbClr val="009695"/>
                </a:solidFill>
                <a:effectLst/>
                <a:latin typeface="Menlo" charset="0"/>
              </a:rPr>
              <a:t>var</a:t>
            </a:r>
            <a:r>
              <a:rPr lang="en-US" sz="1600">
                <a:solidFill>
                  <a:srgbClr val="333333"/>
                </a:solidFill>
                <a:effectLst/>
                <a:latin typeface="Menlo" charset="0"/>
              </a:rPr>
              <a:t> gp = Instantiate(groundPointPre) </a:t>
            </a:r>
            <a:r>
              <a:rPr lang="en-US" sz="1600">
                <a:solidFill>
                  <a:srgbClr val="009695"/>
                </a:solidFill>
                <a:effectLst/>
                <a:latin typeface="Menlo" charset="0"/>
              </a:rPr>
              <a:t>as</a:t>
            </a:r>
            <a:r>
              <a:rPr lang="en-US" sz="1600">
                <a:solidFill>
                  <a:srgbClr val="333333"/>
                </a:solidFill>
                <a:effectLst/>
                <a:latin typeface="Menlo" charset="0"/>
              </a:rPr>
              <a:t> </a:t>
            </a:r>
            <a:r>
              <a:rPr lang="en-US" sz="1600">
                <a:solidFill>
                  <a:srgbClr val="3364A4"/>
                </a:solidFill>
                <a:effectLst/>
                <a:latin typeface="Menlo" charset="0"/>
              </a:rPr>
              <a:t>GameObject</a:t>
            </a:r>
            <a:r>
              <a:rPr lang="en-US" sz="1600">
                <a:solidFill>
                  <a:srgbClr val="333333"/>
                </a:solidFill>
                <a:effectLst/>
                <a:latin typeface="Menlo" charset="0"/>
              </a:rPr>
              <a:t>;</a:t>
            </a:r>
            <a:br>
              <a:rPr lang="en-US" sz="1600">
                <a:solidFill>
                  <a:srgbClr val="333333"/>
                </a:solidFill>
                <a:effectLst/>
                <a:latin typeface="Menlo" charset="0"/>
              </a:rPr>
            </a:br>
            <a:r>
              <a:rPr lang="en-US" sz="1600">
                <a:solidFill>
                  <a:srgbClr val="333333"/>
                </a:solidFill>
                <a:effectLst/>
                <a:latin typeface="Menlo" charset="0"/>
              </a:rPr>
              <a:t>	gp.transform.position = </a:t>
            </a:r>
            <a:r>
              <a:rPr lang="en-US" sz="1600">
                <a:solidFill>
                  <a:srgbClr val="3364A4"/>
                </a:solidFill>
                <a:effectLst/>
                <a:latin typeface="Menlo" charset="0"/>
              </a:rPr>
              <a:t>CamScript</a:t>
            </a:r>
            <a:r>
              <a:rPr lang="en-US" sz="1600">
                <a:solidFill>
                  <a:srgbClr val="333333"/>
                </a:solidFill>
                <a:effectLst/>
                <a:latin typeface="Menlo" charset="0"/>
              </a:rPr>
              <a:t>.hit.point;</a:t>
            </a:r>
            <a:br>
              <a:rPr lang="en-US" sz="1600">
                <a:solidFill>
                  <a:srgbClr val="333333"/>
                </a:solidFill>
                <a:effectLst/>
                <a:latin typeface="Menlo" charset="0"/>
              </a:rPr>
            </a:br>
            <a:r>
              <a:rPr lang="en-US" sz="1600">
                <a:solidFill>
                  <a:srgbClr val="333333"/>
                </a:solidFill>
                <a:effectLst/>
                <a:latin typeface="Menlo" charset="0"/>
              </a:rPr>
              <a:t>}</a:t>
            </a:r>
            <a:r>
              <a:rPr lang="en-US" sz="1600"/>
              <a:t> </a:t>
            </a:r>
          </a:p>
        </p:txBody>
      </p:sp>
      <p:sp>
        <p:nvSpPr>
          <p:cNvPr id="5" name="Content Placeholder 2"/>
          <p:cNvSpPr txBox="1">
            <a:spLocks/>
          </p:cNvSpPr>
          <p:nvPr/>
        </p:nvSpPr>
        <p:spPr>
          <a:xfrm>
            <a:off x="628650" y="1364975"/>
            <a:ext cx="7886700" cy="4816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Global Var and Start</a:t>
            </a:r>
          </a:p>
        </p:txBody>
      </p:sp>
      <p:sp>
        <p:nvSpPr>
          <p:cNvPr id="6" name="Rectangle 5"/>
          <p:cNvSpPr/>
          <p:nvPr/>
        </p:nvSpPr>
        <p:spPr>
          <a:xfrm>
            <a:off x="628650" y="1846622"/>
            <a:ext cx="7886700" cy="2302875"/>
          </a:xfrm>
          <a:prstGeom prst="rect">
            <a:avLst/>
          </a:prstGeom>
        </p:spPr>
        <p:txBody>
          <a:bodyPr wrap="square">
            <a:spAutoFit/>
          </a:bodyPr>
          <a:lstStyle/>
          <a:p>
            <a:pPr>
              <a:lnSpc>
                <a:spcPct val="114000"/>
              </a:lnSpc>
            </a:pPr>
            <a:r>
              <a:rPr lang="en-US">
                <a:solidFill>
                  <a:srgbClr val="009695"/>
                </a:solidFill>
                <a:effectLst/>
                <a:latin typeface="Menlo" charset="0"/>
                <a:ea typeface="Menlo" charset="0"/>
                <a:cs typeface="Menlo" charset="0"/>
              </a:rPr>
              <a:t>//global var</a:t>
            </a:r>
          </a:p>
          <a:p>
            <a:pPr>
              <a:lnSpc>
                <a:spcPct val="114000"/>
              </a:lnSpc>
            </a:pPr>
            <a:r>
              <a:rPr lang="en-US">
                <a:latin typeface="Menlo" charset="0"/>
                <a:ea typeface="Menlo" charset="0"/>
                <a:cs typeface="Menlo" charset="0"/>
              </a:rPr>
              <a:t>GameObject groundPointPre;</a:t>
            </a:r>
          </a:p>
          <a:p>
            <a:pPr>
              <a:lnSpc>
                <a:spcPct val="114000"/>
              </a:lnSpc>
            </a:pPr>
            <a:r>
              <a:rPr lang="en-US">
                <a:latin typeface="Menlo" charset="0"/>
                <a:ea typeface="Menlo" charset="0"/>
                <a:cs typeface="Menlo" charset="0"/>
              </a:rPr>
              <a:t>//Start</a:t>
            </a:r>
          </a:p>
          <a:p>
            <a:pPr>
              <a:lnSpc>
                <a:spcPct val="114000"/>
              </a:lnSpc>
            </a:pPr>
            <a:r>
              <a:rPr lang="en-US">
                <a:latin typeface="Menlo" charset="0"/>
                <a:ea typeface="Menlo" charset="0"/>
                <a:cs typeface="Menlo" charset="0"/>
              </a:rPr>
              <a:t>groundPointPre = Resources.Load ("groundPoint") </a:t>
            </a:r>
          </a:p>
          <a:p>
            <a:pPr>
              <a:lnSpc>
                <a:spcPct val="114000"/>
              </a:lnSpc>
            </a:pPr>
            <a:r>
              <a:rPr lang="en-US">
                <a:latin typeface="Menlo" charset="0"/>
                <a:ea typeface="Menlo" charset="0"/>
                <a:cs typeface="Menlo" charset="0"/>
              </a:rPr>
              <a:t>			as GameObject;</a:t>
            </a:r>
          </a:p>
          <a:p>
            <a:pPr>
              <a:lnSpc>
                <a:spcPct val="114000"/>
              </a:lnSpc>
            </a:pPr>
            <a:r>
              <a:rPr lang="en-US">
                <a:latin typeface="Menlo" charset="0"/>
                <a:ea typeface="Menlo" charset="0"/>
                <a:cs typeface="Menlo" charset="0"/>
              </a:rPr>
              <a:t>//first, put the groundPoint (can be a cube) to the Assets-&gt;Resources folder</a:t>
            </a:r>
          </a:p>
        </p:txBody>
      </p:sp>
    </p:spTree>
    <p:extLst>
      <p:ext uri="{BB962C8B-B14F-4D97-AF65-F5344CB8AC3E}">
        <p14:creationId xmlns:p14="http://schemas.microsoft.com/office/powerpoint/2010/main" val="173674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Managing Scene</a:t>
            </a:r>
          </a:p>
        </p:txBody>
      </p:sp>
      <p:sp>
        <p:nvSpPr>
          <p:cNvPr id="3" name="Content Placeholder 2"/>
          <p:cNvSpPr>
            <a:spLocks noGrp="1"/>
          </p:cNvSpPr>
          <p:nvPr>
            <p:ph idx="1"/>
          </p:nvPr>
        </p:nvSpPr>
        <p:spPr/>
        <p:txBody>
          <a:bodyPr/>
          <a:lstStyle/>
          <a:p>
            <a:r>
              <a:rPr lang="en-US"/>
              <a:t>Scene is used to separate game screens, e.g. main menu and in-game scene</a:t>
            </a:r>
          </a:p>
          <a:p>
            <a:r>
              <a:rPr lang="en-US"/>
              <a:t>In this example, we will create a button, and when the button is clicked, we will go to another Scene.</a:t>
            </a:r>
          </a:p>
          <a:p>
            <a:r>
              <a:rPr lang="en-US"/>
              <a:t>We will have 2 scenes (creating scene is by using File -&gt; New Scene), and don't forget to save the scenes, for example "Main Menu" and "In Game".</a:t>
            </a:r>
          </a:p>
          <a:p>
            <a:r>
              <a:rPr lang="en-US"/>
              <a:t>Scene will be saved in the assets folder in the project. In the newly created scene, save it first (file -&gt; save scene)</a:t>
            </a:r>
          </a:p>
        </p:txBody>
      </p:sp>
    </p:spTree>
    <p:extLst>
      <p:ext uri="{BB962C8B-B14F-4D97-AF65-F5344CB8AC3E}">
        <p14:creationId xmlns:p14="http://schemas.microsoft.com/office/powerpoint/2010/main" val="385332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 Menu</a:t>
            </a:r>
          </a:p>
        </p:txBody>
      </p:sp>
      <p:sp>
        <p:nvSpPr>
          <p:cNvPr id="3" name="Content Placeholder 2"/>
          <p:cNvSpPr>
            <a:spLocks noGrp="1"/>
          </p:cNvSpPr>
          <p:nvPr>
            <p:ph idx="1"/>
          </p:nvPr>
        </p:nvSpPr>
        <p:spPr/>
        <p:txBody>
          <a:bodyPr>
            <a:normAutofit lnSpcReduction="10000"/>
          </a:bodyPr>
          <a:lstStyle/>
          <a:p>
            <a:r>
              <a:rPr lang="en-US"/>
              <a:t>In the Main Menu, we will create button labelled "Start Game". Do the following :</a:t>
            </a:r>
          </a:p>
          <a:p>
            <a:pPr lvl="0"/>
            <a:r>
              <a:rPr lang="en-US"/>
              <a:t>In the main camera, create ButtonScript.cs, containing :</a:t>
            </a:r>
            <a:endParaRPr lang="en-US" sz="3200"/>
          </a:p>
          <a:p>
            <a:pPr marL="0" indent="0">
              <a:buNone/>
            </a:pPr>
            <a:r>
              <a:rPr lang="en-US" sz="2200">
                <a:latin typeface="Consolas" charset="0"/>
                <a:ea typeface="Consolas" charset="0"/>
                <a:cs typeface="Consolas" charset="0"/>
              </a:rPr>
              <a:t>using System.Collections;</a:t>
            </a:r>
            <a:br>
              <a:rPr lang="en-US" sz="2200">
                <a:latin typeface="Consolas" charset="0"/>
                <a:ea typeface="Consolas" charset="0"/>
                <a:cs typeface="Consolas" charset="0"/>
              </a:rPr>
            </a:br>
            <a:r>
              <a:rPr lang="en-US" sz="2200">
                <a:latin typeface="Consolas" charset="0"/>
                <a:ea typeface="Consolas" charset="0"/>
                <a:cs typeface="Consolas" charset="0"/>
              </a:rPr>
              <a:t>using System.Collections.Generic;</a:t>
            </a:r>
            <a:br>
              <a:rPr lang="en-US" sz="2200">
                <a:latin typeface="Consolas" charset="0"/>
                <a:ea typeface="Consolas" charset="0"/>
                <a:cs typeface="Consolas" charset="0"/>
              </a:rPr>
            </a:br>
            <a:r>
              <a:rPr lang="en-US" sz="2200">
                <a:latin typeface="Consolas" charset="0"/>
                <a:ea typeface="Consolas" charset="0"/>
                <a:cs typeface="Consolas" charset="0"/>
              </a:rPr>
              <a:t>using UnityEngine;</a:t>
            </a:r>
            <a:br>
              <a:rPr lang="en-US" sz="2200">
                <a:latin typeface="Consolas" charset="0"/>
                <a:ea typeface="Consolas" charset="0"/>
                <a:cs typeface="Consolas" charset="0"/>
              </a:rPr>
            </a:br>
            <a:r>
              <a:rPr lang="en-US" sz="2200">
                <a:latin typeface="Consolas" charset="0"/>
                <a:ea typeface="Consolas" charset="0"/>
                <a:cs typeface="Consolas" charset="0"/>
              </a:rPr>
              <a:t>using UnityEngine.SceneManagement;</a:t>
            </a:r>
            <a:br>
              <a:rPr lang="en-US" sz="2200">
                <a:latin typeface="Consolas" charset="0"/>
                <a:ea typeface="Consolas" charset="0"/>
                <a:cs typeface="Consolas" charset="0"/>
              </a:rPr>
            </a:br>
            <a:r>
              <a:rPr lang="en-US" sz="2200">
                <a:latin typeface="Consolas" charset="0"/>
                <a:ea typeface="Consolas" charset="0"/>
                <a:cs typeface="Consolas" charset="0"/>
              </a:rPr>
              <a:t/>
            </a:r>
            <a:br>
              <a:rPr lang="en-US" sz="2200">
                <a:latin typeface="Consolas" charset="0"/>
                <a:ea typeface="Consolas" charset="0"/>
                <a:cs typeface="Consolas" charset="0"/>
              </a:rPr>
            </a:br>
            <a:r>
              <a:rPr lang="en-US" sz="2200">
                <a:latin typeface="Consolas" charset="0"/>
                <a:ea typeface="Consolas" charset="0"/>
                <a:cs typeface="Consolas" charset="0"/>
              </a:rPr>
              <a:t>public class ButtonScript : MonoBehaviour {</a:t>
            </a:r>
            <a:br>
              <a:rPr lang="en-US" sz="2200">
                <a:latin typeface="Consolas" charset="0"/>
                <a:ea typeface="Consolas" charset="0"/>
                <a:cs typeface="Consolas" charset="0"/>
              </a:rPr>
            </a:br>
            <a:r>
              <a:rPr lang="en-US" sz="2200">
                <a:latin typeface="Consolas" charset="0"/>
                <a:ea typeface="Consolas" charset="0"/>
                <a:cs typeface="Consolas" charset="0"/>
              </a:rPr>
              <a:t>    public void startGame(){</a:t>
            </a:r>
            <a:br>
              <a:rPr lang="en-US" sz="2200">
                <a:latin typeface="Consolas" charset="0"/>
                <a:ea typeface="Consolas" charset="0"/>
                <a:cs typeface="Consolas" charset="0"/>
              </a:rPr>
            </a:br>
            <a:r>
              <a:rPr lang="en-US" sz="2200">
                <a:latin typeface="Consolas" charset="0"/>
                <a:ea typeface="Consolas" charset="0"/>
                <a:cs typeface="Consolas" charset="0"/>
              </a:rPr>
              <a:t>        SceneManager.LoadScene ("In Game");</a:t>
            </a:r>
            <a:br>
              <a:rPr lang="en-US" sz="2200">
                <a:latin typeface="Consolas" charset="0"/>
                <a:ea typeface="Consolas" charset="0"/>
                <a:cs typeface="Consolas" charset="0"/>
              </a:rPr>
            </a:br>
            <a:r>
              <a:rPr lang="en-US" sz="2200">
                <a:latin typeface="Consolas" charset="0"/>
                <a:ea typeface="Consolas" charset="0"/>
                <a:cs typeface="Consolas" charset="0"/>
              </a:rPr>
              <a:t>    }</a:t>
            </a:r>
            <a:br>
              <a:rPr lang="en-US" sz="2200">
                <a:latin typeface="Consolas" charset="0"/>
                <a:ea typeface="Consolas" charset="0"/>
                <a:cs typeface="Consolas" charset="0"/>
              </a:rPr>
            </a:br>
            <a:r>
              <a:rPr lang="en-US" sz="2200">
                <a:latin typeface="Consolas" charset="0"/>
                <a:ea typeface="Consolas" charset="0"/>
                <a:cs typeface="Consolas" charset="0"/>
              </a:rPr>
              <a:t>}</a:t>
            </a:r>
            <a:endParaRPr lang="en-US" sz="3900">
              <a:latin typeface="Consolas" charset="0"/>
              <a:ea typeface="Consolas" charset="0"/>
              <a:cs typeface="Consolas" charset="0"/>
            </a:endParaRPr>
          </a:p>
          <a:p>
            <a:pPr lvl="1"/>
            <a:endParaRPr lang="en-US"/>
          </a:p>
        </p:txBody>
      </p:sp>
    </p:spTree>
    <p:extLst>
      <p:ext uri="{BB962C8B-B14F-4D97-AF65-F5344CB8AC3E}">
        <p14:creationId xmlns:p14="http://schemas.microsoft.com/office/powerpoint/2010/main" val="112223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4656"/>
            <a:ext cx="7886700" cy="5652307"/>
          </a:xfrm>
        </p:spPr>
        <p:txBody>
          <a:bodyPr/>
          <a:lstStyle/>
          <a:p>
            <a:pPr lvl="0"/>
            <a:r>
              <a:rPr lang="en-US"/>
              <a:t>In the Start game button, add On Click() event by clicking + icon. And then, drag the main camera to the Game Object selector, and then set the script to ButtonScript -&gt; startGame(), so it looks like this :</a:t>
            </a:r>
          </a:p>
          <a:p>
            <a:endParaRPr lang="en-US"/>
          </a:p>
        </p:txBody>
      </p:sp>
      <p:pic>
        <p:nvPicPr>
          <p:cNvPr id="4" name="Picture 3"/>
          <p:cNvPicPr/>
          <p:nvPr/>
        </p:nvPicPr>
        <p:blipFill>
          <a:blip r:embed="rId2"/>
          <a:stretch>
            <a:fillRect/>
          </a:stretch>
        </p:blipFill>
        <p:spPr>
          <a:xfrm>
            <a:off x="994550" y="2186752"/>
            <a:ext cx="7384952" cy="4274008"/>
          </a:xfrm>
          <a:prstGeom prst="rect">
            <a:avLst/>
          </a:prstGeom>
        </p:spPr>
      </p:pic>
    </p:spTree>
    <p:extLst>
      <p:ext uri="{BB962C8B-B14F-4D97-AF65-F5344CB8AC3E}">
        <p14:creationId xmlns:p14="http://schemas.microsoft.com/office/powerpoint/2010/main" val="380034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idx="1"/>
          </p:nvPr>
        </p:nvSpPr>
        <p:spPr/>
        <p:txBody>
          <a:bodyPr/>
          <a:lstStyle/>
          <a:p>
            <a:r>
              <a:rPr lang="en-US" dirty="0" smtClean="0"/>
              <a:t>Canvas is a place to put UI elements in the game, e.g. buttons, text, bars (bar is an image), etc.</a:t>
            </a:r>
          </a:p>
          <a:p>
            <a:r>
              <a:rPr lang="en-US" dirty="0" smtClean="0"/>
              <a:t>Canvas is a 2D element placed in the 3D world view. </a:t>
            </a:r>
            <a:endParaRPr lang="en-US" dirty="0"/>
          </a:p>
        </p:txBody>
      </p:sp>
      <p:pic>
        <p:nvPicPr>
          <p:cNvPr id="4" name="Picture 3"/>
          <p:cNvPicPr>
            <a:picLocks noChangeAspect="1"/>
          </p:cNvPicPr>
          <p:nvPr/>
        </p:nvPicPr>
        <p:blipFill>
          <a:blip r:embed="rId2"/>
          <a:stretch>
            <a:fillRect/>
          </a:stretch>
        </p:blipFill>
        <p:spPr>
          <a:xfrm>
            <a:off x="1667633" y="3057525"/>
            <a:ext cx="5808733" cy="3304969"/>
          </a:xfrm>
          <a:prstGeom prst="rect">
            <a:avLst/>
          </a:prstGeom>
        </p:spPr>
      </p:pic>
    </p:spTree>
    <p:extLst>
      <p:ext uri="{BB962C8B-B14F-4D97-AF65-F5344CB8AC3E}">
        <p14:creationId xmlns:p14="http://schemas.microsoft.com/office/powerpoint/2010/main" val="1425779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24656"/>
            <a:ext cx="7886700" cy="6205928"/>
          </a:xfrm>
        </p:spPr>
        <p:txBody>
          <a:bodyPr>
            <a:normAutofit lnSpcReduction="10000"/>
          </a:bodyPr>
          <a:lstStyle/>
          <a:p>
            <a:r>
              <a:rPr lang="en-US" sz="2400"/>
              <a:t>Before we can go to other scene when clicking a button, first we need to add our scenes to be included in the game, in the Build Settings.</a:t>
            </a:r>
          </a:p>
          <a:p>
            <a:r>
              <a:rPr lang="en-US" sz="2400"/>
              <a:t>Go to the File -&gt; Build Settings, and then click Add Open Scene. </a:t>
            </a:r>
          </a:p>
          <a:p>
            <a:r>
              <a:rPr lang="en-US" sz="2400"/>
              <a:t>For all scenes we wanted to include in the game, we must open the scenes one by one, and then go to the "Add Open Scene" for each opened scene. It looks like this after adding the Scenes :</a:t>
            </a:r>
          </a:p>
          <a:p>
            <a:endParaRPr lang="en-US" sz="2400"/>
          </a:p>
          <a:p>
            <a:endParaRPr lang="en-US" sz="2400"/>
          </a:p>
          <a:p>
            <a:endParaRPr lang="en-US" sz="2400"/>
          </a:p>
          <a:p>
            <a:endParaRPr lang="en-US" sz="2400"/>
          </a:p>
          <a:p>
            <a:r>
              <a:rPr lang="en-US" sz="2400"/>
              <a:t>The SceneManager.LoadScene will work after we already add the scenes to be included in the game in the Build Settings.</a:t>
            </a:r>
          </a:p>
          <a:p>
            <a:endParaRPr lang="en-US" sz="2400"/>
          </a:p>
        </p:txBody>
      </p:sp>
      <p:pic>
        <p:nvPicPr>
          <p:cNvPr id="5" name="Picture 4"/>
          <p:cNvPicPr/>
          <p:nvPr/>
        </p:nvPicPr>
        <p:blipFill rotWithShape="1">
          <a:blip r:embed="rId2"/>
          <a:srcRect b="82726"/>
          <a:stretch/>
        </p:blipFill>
        <p:spPr bwMode="auto">
          <a:xfrm>
            <a:off x="359299" y="3627620"/>
            <a:ext cx="8425402" cy="13760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209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lstStyle/>
          <a:p>
            <a:r>
              <a:rPr lang="en-US" dirty="0" smtClean="0"/>
              <a:t>There can be more than 1 canvas in the game. E.g. 1 for main panels. 1 for pause menu that only be shown during game paused, etc.</a:t>
            </a:r>
            <a:endParaRPr lang="en-US" dirty="0"/>
          </a:p>
        </p:txBody>
      </p:sp>
      <p:pic>
        <p:nvPicPr>
          <p:cNvPr id="4" name="Picture 3"/>
          <p:cNvPicPr>
            <a:picLocks noChangeAspect="1"/>
          </p:cNvPicPr>
          <p:nvPr/>
        </p:nvPicPr>
        <p:blipFill>
          <a:blip r:embed="rId2"/>
          <a:stretch>
            <a:fillRect/>
          </a:stretch>
        </p:blipFill>
        <p:spPr>
          <a:xfrm>
            <a:off x="1171575" y="2723404"/>
            <a:ext cx="3757613" cy="3833197"/>
          </a:xfrm>
          <a:prstGeom prst="rect">
            <a:avLst/>
          </a:prstGeom>
        </p:spPr>
      </p:pic>
      <p:pic>
        <p:nvPicPr>
          <p:cNvPr id="5" name="Picture 4"/>
          <p:cNvPicPr>
            <a:picLocks noChangeAspect="1"/>
          </p:cNvPicPr>
          <p:nvPr/>
        </p:nvPicPr>
        <p:blipFill>
          <a:blip r:embed="rId3"/>
          <a:stretch>
            <a:fillRect/>
          </a:stretch>
        </p:blipFill>
        <p:spPr>
          <a:xfrm>
            <a:off x="5472113" y="3068637"/>
            <a:ext cx="2695575" cy="2438854"/>
          </a:xfrm>
          <a:prstGeom prst="rect">
            <a:avLst/>
          </a:prstGeom>
        </p:spPr>
      </p:pic>
    </p:spTree>
    <p:extLst>
      <p:ext uri="{BB962C8B-B14F-4D97-AF65-F5344CB8AC3E}">
        <p14:creationId xmlns:p14="http://schemas.microsoft.com/office/powerpoint/2010/main" val="19196008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 Text</a:t>
            </a:r>
            <a:endParaRPr lang="en-US" dirty="0"/>
          </a:p>
        </p:txBody>
      </p:sp>
      <p:sp>
        <p:nvSpPr>
          <p:cNvPr id="3" name="Content Placeholder 2"/>
          <p:cNvSpPr>
            <a:spLocks noGrp="1"/>
          </p:cNvSpPr>
          <p:nvPr>
            <p:ph idx="1"/>
          </p:nvPr>
        </p:nvSpPr>
        <p:spPr/>
        <p:txBody>
          <a:bodyPr/>
          <a:lstStyle/>
          <a:p>
            <a:r>
              <a:rPr lang="en-US" dirty="0" smtClean="0"/>
              <a:t>The easiest way to access the text via code is by assigning it to a Text public variable.</a:t>
            </a:r>
          </a:p>
          <a:p>
            <a:r>
              <a:rPr lang="en-US" dirty="0" smtClean="0"/>
              <a:t>using</a:t>
            </a:r>
            <a:r>
              <a:rPr lang="en-US" dirty="0"/>
              <a:t> </a:t>
            </a:r>
            <a:r>
              <a:rPr lang="en-US" dirty="0" err="1"/>
              <a:t>UnityEngine.UI</a:t>
            </a:r>
            <a:r>
              <a:rPr lang="en-US" dirty="0"/>
              <a:t>; </a:t>
            </a:r>
            <a:endParaRPr lang="en-US" dirty="0" smtClean="0"/>
          </a:p>
          <a:p>
            <a:r>
              <a:rPr lang="en-US" dirty="0"/>
              <a:t>public Text </a:t>
            </a:r>
            <a:r>
              <a:rPr lang="en-US" dirty="0" err="1"/>
              <a:t>missileT</a:t>
            </a:r>
            <a:r>
              <a:rPr lang="en-US" dirty="0"/>
              <a:t>; </a:t>
            </a:r>
            <a:endParaRPr lang="en-US" dirty="0" smtClean="0"/>
          </a:p>
          <a:p>
            <a:r>
              <a:rPr lang="en-US" dirty="0" err="1"/>
              <a:t>missileT.text</a:t>
            </a:r>
            <a:r>
              <a:rPr lang="en-US" dirty="0"/>
              <a:t> = "Missiles "+</a:t>
            </a:r>
            <a:r>
              <a:rPr lang="en-US" dirty="0" err="1"/>
              <a:t>num</a:t>
            </a:r>
            <a:r>
              <a:rPr lang="en-US" dirty="0"/>
              <a:t>; </a:t>
            </a:r>
            <a:endParaRPr lang="en-US" dirty="0" smtClean="0"/>
          </a:p>
          <a:p>
            <a:r>
              <a:rPr lang="en-US" dirty="0" smtClean="0"/>
              <a:t>Drag the text from hierarchy to the public variable slot in Unity.</a:t>
            </a:r>
            <a:endParaRPr lang="en-US" dirty="0"/>
          </a:p>
        </p:txBody>
      </p:sp>
    </p:spTree>
    <p:extLst>
      <p:ext uri="{BB962C8B-B14F-4D97-AF65-F5344CB8AC3E}">
        <p14:creationId xmlns:p14="http://schemas.microsoft.com/office/powerpoint/2010/main" val="1985447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64514"/>
          </a:xfrm>
        </p:spPr>
        <p:txBody>
          <a:bodyPr>
            <a:noAutofit/>
          </a:bodyPr>
          <a:lstStyle/>
          <a:p>
            <a:r>
              <a:rPr lang="en-US" sz="3600" dirty="0" smtClean="0"/>
              <a:t>Canvas Button</a:t>
            </a:r>
            <a:endParaRPr lang="en-US" sz="3600" dirty="0"/>
          </a:p>
        </p:txBody>
      </p:sp>
      <p:sp>
        <p:nvSpPr>
          <p:cNvPr id="3" name="Content Placeholder 2"/>
          <p:cNvSpPr>
            <a:spLocks noGrp="1"/>
          </p:cNvSpPr>
          <p:nvPr>
            <p:ph idx="1"/>
          </p:nvPr>
        </p:nvSpPr>
        <p:spPr>
          <a:xfrm>
            <a:off x="628650" y="929641"/>
            <a:ext cx="7886700" cy="5247323"/>
          </a:xfrm>
        </p:spPr>
        <p:txBody>
          <a:bodyPr>
            <a:normAutofit/>
          </a:bodyPr>
          <a:lstStyle/>
          <a:p>
            <a:r>
              <a:rPr lang="en-US" sz="2400" dirty="0" smtClean="0"/>
              <a:t>To assign click event on button, we need a public function from a script, for example we will attach </a:t>
            </a:r>
            <a:r>
              <a:rPr lang="en-US" sz="2400" b="1" dirty="0" smtClean="0"/>
              <a:t>button.cs</a:t>
            </a:r>
            <a:r>
              <a:rPr lang="en-US" sz="2400" dirty="0" smtClean="0"/>
              <a:t> in </a:t>
            </a:r>
            <a:r>
              <a:rPr lang="en-US" sz="2400" b="1" dirty="0" smtClean="0"/>
              <a:t>MainCamera</a:t>
            </a:r>
            <a:r>
              <a:rPr lang="en-US" sz="2400" dirty="0" smtClean="0"/>
              <a:t>.</a:t>
            </a:r>
          </a:p>
          <a:p>
            <a:r>
              <a:rPr lang="en-US" sz="2400" dirty="0"/>
              <a:t>At the On Click() panel, click + button, then set as follows</a:t>
            </a:r>
          </a:p>
        </p:txBody>
      </p:sp>
      <p:pic>
        <p:nvPicPr>
          <p:cNvPr id="6" name="Picture 5"/>
          <p:cNvPicPr>
            <a:picLocks noChangeAspect="1"/>
          </p:cNvPicPr>
          <p:nvPr/>
        </p:nvPicPr>
        <p:blipFill>
          <a:blip r:embed="rId2"/>
          <a:stretch>
            <a:fillRect/>
          </a:stretch>
        </p:blipFill>
        <p:spPr>
          <a:xfrm>
            <a:off x="1581150" y="2645410"/>
            <a:ext cx="5981700" cy="3975100"/>
          </a:xfrm>
          <a:prstGeom prst="rect">
            <a:avLst/>
          </a:prstGeom>
        </p:spPr>
      </p:pic>
      <p:sp>
        <p:nvSpPr>
          <p:cNvPr id="8" name="Rectangle 7"/>
          <p:cNvSpPr/>
          <p:nvPr/>
        </p:nvSpPr>
        <p:spPr>
          <a:xfrm>
            <a:off x="1371600" y="3124200"/>
            <a:ext cx="1447800" cy="3505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84654" y="3068627"/>
            <a:ext cx="340158" cy="461665"/>
          </a:xfrm>
          <a:prstGeom prst="rect">
            <a:avLst/>
          </a:prstGeom>
          <a:noFill/>
        </p:spPr>
        <p:txBody>
          <a:bodyPr wrap="none" rtlCol="0">
            <a:spAutoFit/>
          </a:bodyPr>
          <a:lstStyle/>
          <a:p>
            <a:r>
              <a:rPr lang="en-US" sz="2400">
                <a:solidFill>
                  <a:srgbClr val="FF0000"/>
                </a:solidFill>
              </a:rPr>
              <a:t>1</a:t>
            </a:r>
          </a:p>
        </p:txBody>
      </p:sp>
      <p:sp>
        <p:nvSpPr>
          <p:cNvPr id="10" name="Rectangle 9"/>
          <p:cNvSpPr/>
          <p:nvPr/>
        </p:nvSpPr>
        <p:spPr>
          <a:xfrm>
            <a:off x="2779164" y="2769215"/>
            <a:ext cx="2570076" cy="4060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5698" y="2368857"/>
            <a:ext cx="340158" cy="461665"/>
          </a:xfrm>
          <a:prstGeom prst="rect">
            <a:avLst/>
          </a:prstGeom>
          <a:noFill/>
        </p:spPr>
        <p:txBody>
          <a:bodyPr wrap="none" rtlCol="0">
            <a:spAutoFit/>
          </a:bodyPr>
          <a:lstStyle/>
          <a:p>
            <a:r>
              <a:rPr lang="en-US" sz="2400">
                <a:solidFill>
                  <a:srgbClr val="FF0000"/>
                </a:solidFill>
              </a:rPr>
              <a:t>2</a:t>
            </a:r>
          </a:p>
        </p:txBody>
      </p:sp>
    </p:spTree>
    <p:extLst>
      <p:ext uri="{BB962C8B-B14F-4D97-AF65-F5344CB8AC3E}">
        <p14:creationId xmlns:p14="http://schemas.microsoft.com/office/powerpoint/2010/main" val="758175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9130" y="1066800"/>
            <a:ext cx="7886700" cy="5455920"/>
          </a:xfrm>
        </p:spPr>
        <p:txBody>
          <a:bodyPr>
            <a:noAutofit/>
          </a:bodyPr>
          <a:lstStyle/>
          <a:p>
            <a:pPr marL="0" indent="0">
              <a:buNone/>
            </a:pPr>
            <a:r>
              <a:rPr lang="en-US" sz="2100" dirty="0">
                <a:latin typeface="Consolas" charset="0"/>
                <a:ea typeface="Consolas" charset="0"/>
                <a:cs typeface="Consolas" charset="0"/>
              </a:rPr>
              <a:t>public class button : </a:t>
            </a:r>
            <a:r>
              <a:rPr lang="en-US" sz="2100" dirty="0" err="1">
                <a:latin typeface="Consolas" charset="0"/>
                <a:ea typeface="Consolas" charset="0"/>
                <a:cs typeface="Consolas" charset="0"/>
              </a:rPr>
              <a:t>MonoBehaviour</a:t>
            </a:r>
            <a:r>
              <a:rPr lang="en-US" sz="2100" dirty="0">
                <a:latin typeface="Consolas" charset="0"/>
                <a:ea typeface="Consolas" charset="0"/>
                <a:cs typeface="Consolas" charset="0"/>
              </a:rPr>
              <a:t> {</a:t>
            </a:r>
          </a:p>
          <a:p>
            <a:pPr marL="0" indent="0">
              <a:buNone/>
            </a:pPr>
            <a:r>
              <a:rPr lang="en-US" sz="2100" dirty="0" err="1" smtClean="0">
                <a:latin typeface="Consolas" charset="0"/>
                <a:ea typeface="Consolas" charset="0"/>
                <a:cs typeface="Consolas" charset="0"/>
              </a:rPr>
              <a:t>GameObject</a:t>
            </a:r>
            <a:r>
              <a:rPr lang="en-US" sz="2100" dirty="0" smtClean="0">
                <a:latin typeface="Consolas" charset="0"/>
                <a:ea typeface="Consolas" charset="0"/>
                <a:cs typeface="Consolas" charset="0"/>
              </a:rPr>
              <a:t> </a:t>
            </a:r>
            <a:r>
              <a:rPr lang="en-US" sz="2100" dirty="0">
                <a:latin typeface="Consolas" charset="0"/>
                <a:ea typeface="Consolas" charset="0"/>
                <a:cs typeface="Consolas" charset="0"/>
              </a:rPr>
              <a:t>gm;</a:t>
            </a:r>
          </a:p>
          <a:p>
            <a:pPr marL="0" indent="0">
              <a:buNone/>
            </a:pPr>
            <a:r>
              <a:rPr lang="mr-IN" sz="2100" dirty="0">
                <a:latin typeface="Consolas" charset="0"/>
                <a:ea typeface="Consolas" charset="0"/>
                <a:cs typeface="Consolas" charset="0"/>
              </a:rPr>
              <a:t>    </a:t>
            </a:r>
            <a:r>
              <a:rPr lang="mr-IN" sz="2100" dirty="0" err="1">
                <a:latin typeface="Consolas" charset="0"/>
                <a:ea typeface="Consolas" charset="0"/>
                <a:cs typeface="Consolas" charset="0"/>
              </a:rPr>
              <a:t>void</a:t>
            </a:r>
            <a:r>
              <a:rPr lang="mr-IN" sz="2100" dirty="0">
                <a:latin typeface="Consolas" charset="0"/>
                <a:ea typeface="Consolas" charset="0"/>
                <a:cs typeface="Consolas" charset="0"/>
              </a:rPr>
              <a:t> </a:t>
            </a:r>
            <a:r>
              <a:rPr lang="mr-IN" sz="2100" dirty="0" err="1">
                <a:latin typeface="Consolas" charset="0"/>
                <a:ea typeface="Consolas" charset="0"/>
                <a:cs typeface="Consolas" charset="0"/>
              </a:rPr>
              <a:t>Start</a:t>
            </a:r>
            <a:r>
              <a:rPr lang="mr-IN" sz="2100" dirty="0">
                <a:latin typeface="Consolas" charset="0"/>
                <a:ea typeface="Consolas" charset="0"/>
                <a:cs typeface="Consolas" charset="0"/>
              </a:rPr>
              <a:t> () {</a:t>
            </a:r>
          </a:p>
          <a:p>
            <a:pPr marL="0" indent="0">
              <a:buNone/>
            </a:pPr>
            <a:r>
              <a:rPr lang="en-US" sz="2100" dirty="0">
                <a:latin typeface="Consolas" charset="0"/>
                <a:ea typeface="Consolas" charset="0"/>
                <a:cs typeface="Consolas" charset="0"/>
              </a:rPr>
              <a:t>        gm = </a:t>
            </a:r>
            <a:r>
              <a:rPr lang="en-US" sz="2100" dirty="0" err="1">
                <a:latin typeface="Consolas" charset="0"/>
                <a:ea typeface="Consolas" charset="0"/>
                <a:cs typeface="Consolas" charset="0"/>
              </a:rPr>
              <a:t>GameObject.Find</a:t>
            </a:r>
            <a:r>
              <a:rPr lang="en-US" sz="2100" dirty="0">
                <a:latin typeface="Consolas" charset="0"/>
                <a:ea typeface="Consolas" charset="0"/>
                <a:cs typeface="Consolas" charset="0"/>
              </a:rPr>
              <a:t> ("</a:t>
            </a:r>
            <a:r>
              <a:rPr lang="en-US" sz="2100" dirty="0" err="1">
                <a:latin typeface="Consolas" charset="0"/>
                <a:ea typeface="Consolas" charset="0"/>
                <a:cs typeface="Consolas" charset="0"/>
              </a:rPr>
              <a:t>pauseMenu</a:t>
            </a:r>
            <a:r>
              <a:rPr lang="en-US" sz="2100" dirty="0">
                <a:latin typeface="Consolas" charset="0"/>
                <a:ea typeface="Consolas" charset="0"/>
                <a:cs typeface="Consolas" charset="0"/>
              </a:rPr>
              <a:t>");</a:t>
            </a:r>
          </a:p>
          <a:p>
            <a:pPr marL="0" indent="0">
              <a:buNone/>
            </a:pPr>
            <a:r>
              <a:rPr lang="mr-IN" sz="2100" dirty="0">
                <a:latin typeface="Consolas" charset="0"/>
                <a:ea typeface="Consolas" charset="0"/>
                <a:cs typeface="Consolas" charset="0"/>
              </a:rPr>
              <a:t>    }</a:t>
            </a:r>
          </a:p>
          <a:p>
            <a:pPr marL="0" indent="0">
              <a:buNone/>
            </a:pPr>
            <a:r>
              <a:rPr lang="en-US" sz="2100" dirty="0">
                <a:latin typeface="Consolas" charset="0"/>
                <a:ea typeface="Consolas" charset="0"/>
                <a:cs typeface="Consolas" charset="0"/>
              </a:rPr>
              <a:t>    public void </a:t>
            </a:r>
            <a:r>
              <a:rPr lang="en-US" sz="2100" dirty="0" err="1">
                <a:latin typeface="Consolas" charset="0"/>
                <a:ea typeface="Consolas" charset="0"/>
                <a:cs typeface="Consolas" charset="0"/>
              </a:rPr>
              <a:t>unpause</a:t>
            </a:r>
            <a:r>
              <a:rPr lang="en-US" sz="2100" dirty="0" smtClean="0">
                <a:latin typeface="Consolas" charset="0"/>
                <a:ea typeface="Consolas" charset="0"/>
                <a:cs typeface="Consolas" charset="0"/>
              </a:rPr>
              <a:t>(){ //unpausing game</a:t>
            </a:r>
            <a:endParaRPr lang="en-US" sz="2100" dirty="0">
              <a:latin typeface="Consolas" charset="0"/>
              <a:ea typeface="Consolas" charset="0"/>
              <a:cs typeface="Consolas" charset="0"/>
            </a:endParaRPr>
          </a:p>
          <a:p>
            <a:pPr marL="0" indent="0">
              <a:buNone/>
            </a:pPr>
            <a:r>
              <a:rPr lang="mr-IN" sz="2100" dirty="0">
                <a:latin typeface="Consolas" charset="0"/>
                <a:ea typeface="Consolas" charset="0"/>
                <a:cs typeface="Consolas" charset="0"/>
              </a:rPr>
              <a:t>        </a:t>
            </a:r>
            <a:r>
              <a:rPr lang="mr-IN" sz="2100" dirty="0" err="1">
                <a:latin typeface="Consolas" charset="0"/>
                <a:ea typeface="Consolas" charset="0"/>
                <a:cs typeface="Consolas" charset="0"/>
              </a:rPr>
              <a:t>Time.timeScale</a:t>
            </a:r>
            <a:r>
              <a:rPr lang="mr-IN" sz="2100" dirty="0">
                <a:latin typeface="Consolas" charset="0"/>
                <a:ea typeface="Consolas" charset="0"/>
                <a:cs typeface="Consolas" charset="0"/>
              </a:rPr>
              <a:t> = 1;</a:t>
            </a:r>
          </a:p>
          <a:p>
            <a:pPr marL="0" indent="0">
              <a:buNone/>
            </a:pPr>
            <a:r>
              <a:rPr lang="en-US" sz="2100" dirty="0">
                <a:latin typeface="Consolas" charset="0"/>
                <a:ea typeface="Consolas" charset="0"/>
                <a:cs typeface="Consolas" charset="0"/>
              </a:rPr>
              <a:t>        </a:t>
            </a:r>
            <a:r>
              <a:rPr lang="en-US" sz="2100" dirty="0" err="1">
                <a:latin typeface="Consolas" charset="0"/>
                <a:ea typeface="Consolas" charset="0"/>
                <a:cs typeface="Consolas" charset="0"/>
              </a:rPr>
              <a:t>gm.SetActive</a:t>
            </a:r>
            <a:r>
              <a:rPr lang="en-US" sz="2100" dirty="0">
                <a:latin typeface="Consolas" charset="0"/>
                <a:ea typeface="Consolas" charset="0"/>
                <a:cs typeface="Consolas" charset="0"/>
              </a:rPr>
              <a:t> (false);</a:t>
            </a:r>
          </a:p>
          <a:p>
            <a:pPr marL="0" indent="0">
              <a:buNone/>
            </a:pPr>
            <a:r>
              <a:rPr lang="mr-IN" sz="2100" dirty="0">
                <a:latin typeface="Consolas" charset="0"/>
                <a:ea typeface="Consolas" charset="0"/>
                <a:cs typeface="Consolas" charset="0"/>
              </a:rPr>
              <a:t>    }</a:t>
            </a:r>
          </a:p>
          <a:p>
            <a:pPr marL="0" indent="0">
              <a:buNone/>
            </a:pPr>
            <a:r>
              <a:rPr lang="en-US" sz="2100" dirty="0">
                <a:latin typeface="Consolas" charset="0"/>
                <a:ea typeface="Consolas" charset="0"/>
                <a:cs typeface="Consolas" charset="0"/>
              </a:rPr>
              <a:t>    public void pause</a:t>
            </a:r>
            <a:r>
              <a:rPr lang="en-US" sz="2100" dirty="0" smtClean="0">
                <a:latin typeface="Consolas" charset="0"/>
                <a:ea typeface="Consolas" charset="0"/>
                <a:cs typeface="Consolas" charset="0"/>
              </a:rPr>
              <a:t>(){ //pausing game</a:t>
            </a:r>
            <a:endParaRPr lang="en-US" sz="2100" dirty="0">
              <a:latin typeface="Consolas" charset="0"/>
              <a:ea typeface="Consolas" charset="0"/>
              <a:cs typeface="Consolas" charset="0"/>
            </a:endParaRPr>
          </a:p>
          <a:p>
            <a:pPr marL="0" indent="0">
              <a:buNone/>
            </a:pPr>
            <a:r>
              <a:rPr lang="mr-IN" sz="2100" dirty="0">
                <a:latin typeface="Consolas" charset="0"/>
                <a:ea typeface="Consolas" charset="0"/>
                <a:cs typeface="Consolas" charset="0"/>
              </a:rPr>
              <a:t>        </a:t>
            </a:r>
            <a:r>
              <a:rPr lang="mr-IN" sz="2100" dirty="0" err="1">
                <a:latin typeface="Consolas" charset="0"/>
                <a:ea typeface="Consolas" charset="0"/>
                <a:cs typeface="Consolas" charset="0"/>
              </a:rPr>
              <a:t>Time.timeScale</a:t>
            </a:r>
            <a:r>
              <a:rPr lang="mr-IN" sz="2100" dirty="0">
                <a:latin typeface="Consolas" charset="0"/>
                <a:ea typeface="Consolas" charset="0"/>
                <a:cs typeface="Consolas" charset="0"/>
              </a:rPr>
              <a:t> = 0;</a:t>
            </a:r>
          </a:p>
          <a:p>
            <a:pPr marL="0" indent="0">
              <a:buNone/>
            </a:pPr>
            <a:r>
              <a:rPr lang="en-US" sz="2100" dirty="0">
                <a:latin typeface="Consolas" charset="0"/>
                <a:ea typeface="Consolas" charset="0"/>
                <a:cs typeface="Consolas" charset="0"/>
              </a:rPr>
              <a:t>        </a:t>
            </a:r>
            <a:r>
              <a:rPr lang="en-US" sz="2100" dirty="0" err="1">
                <a:latin typeface="Consolas" charset="0"/>
                <a:ea typeface="Consolas" charset="0"/>
                <a:cs typeface="Consolas" charset="0"/>
              </a:rPr>
              <a:t>gm.SetActive</a:t>
            </a:r>
            <a:r>
              <a:rPr lang="en-US" sz="2100" dirty="0">
                <a:latin typeface="Consolas" charset="0"/>
                <a:ea typeface="Consolas" charset="0"/>
                <a:cs typeface="Consolas" charset="0"/>
              </a:rPr>
              <a:t> (true);</a:t>
            </a:r>
          </a:p>
          <a:p>
            <a:pPr marL="0" indent="0">
              <a:buNone/>
            </a:pPr>
            <a:r>
              <a:rPr lang="mr-IN" sz="2100" dirty="0">
                <a:latin typeface="Consolas" charset="0"/>
                <a:ea typeface="Consolas" charset="0"/>
                <a:cs typeface="Consolas" charset="0"/>
              </a:rPr>
              <a:t>    }</a:t>
            </a:r>
          </a:p>
          <a:p>
            <a:pPr marL="0" indent="0">
              <a:buNone/>
            </a:pPr>
            <a:r>
              <a:rPr lang="mr-IN" sz="2100" dirty="0">
                <a:latin typeface="Consolas" charset="0"/>
                <a:ea typeface="Consolas" charset="0"/>
                <a:cs typeface="Consolas" charset="0"/>
              </a:rPr>
              <a:t>}</a:t>
            </a:r>
            <a:endParaRPr lang="en-US" sz="2100" dirty="0">
              <a:latin typeface="Consolas" charset="0"/>
              <a:ea typeface="Consolas" charset="0"/>
              <a:cs typeface="Consolas" charset="0"/>
            </a:endParaRPr>
          </a:p>
        </p:txBody>
      </p:sp>
      <p:sp>
        <p:nvSpPr>
          <p:cNvPr id="4" name="Content Placeholder 2"/>
          <p:cNvSpPr txBox="1">
            <a:spLocks/>
          </p:cNvSpPr>
          <p:nvPr/>
        </p:nvSpPr>
        <p:spPr>
          <a:xfrm>
            <a:off x="659130" y="439104"/>
            <a:ext cx="7886700" cy="5029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Button.cs (attach to Main Camera)</a:t>
            </a:r>
          </a:p>
        </p:txBody>
      </p:sp>
    </p:spTree>
    <p:extLst>
      <p:ext uri="{BB962C8B-B14F-4D97-AF65-F5344CB8AC3E}">
        <p14:creationId xmlns:p14="http://schemas.microsoft.com/office/powerpoint/2010/main" val="91751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Pausing the Game</a:t>
            </a:r>
            <a:endParaRPr lang="en-US" dirty="0"/>
          </a:p>
        </p:txBody>
      </p:sp>
      <p:sp>
        <p:nvSpPr>
          <p:cNvPr id="3" name="Content Placeholder 2"/>
          <p:cNvSpPr>
            <a:spLocks noGrp="1"/>
          </p:cNvSpPr>
          <p:nvPr>
            <p:ph idx="1"/>
          </p:nvPr>
        </p:nvSpPr>
        <p:spPr/>
        <p:txBody>
          <a:bodyPr/>
          <a:lstStyle/>
          <a:p>
            <a:r>
              <a:rPr lang="en-US" dirty="0" smtClean="0"/>
              <a:t>Pausing the game is by using </a:t>
            </a:r>
            <a:r>
              <a:rPr lang="mr-IN" dirty="0" err="1" smtClean="0"/>
              <a:t>Time.timeScale</a:t>
            </a:r>
            <a:r>
              <a:rPr lang="mr-IN" dirty="0" smtClean="0"/>
              <a:t> </a:t>
            </a:r>
            <a:r>
              <a:rPr lang="mr-IN" dirty="0"/>
              <a:t>= </a:t>
            </a:r>
            <a:r>
              <a:rPr lang="mr-IN" dirty="0" smtClean="0"/>
              <a:t>0</a:t>
            </a:r>
            <a:endParaRPr lang="en-US" dirty="0" smtClean="0"/>
          </a:p>
          <a:p>
            <a:r>
              <a:rPr lang="en-US" dirty="0" smtClean="0"/>
              <a:t>Unpausing by setting it to 1 (100%)</a:t>
            </a:r>
          </a:p>
          <a:p>
            <a:r>
              <a:rPr lang="en-US" dirty="0" err="1" smtClean="0"/>
              <a:t>timeScale</a:t>
            </a:r>
            <a:r>
              <a:rPr lang="en-US" dirty="0" smtClean="0"/>
              <a:t> is also useful for creating slow motion effect, e.g. set it to 0.25 (25%) to slow down the game during player casting a spell.</a:t>
            </a:r>
            <a:endParaRPr lang="en-US" dirty="0"/>
          </a:p>
        </p:txBody>
      </p:sp>
    </p:spTree>
    <p:extLst>
      <p:ext uri="{BB962C8B-B14F-4D97-AF65-F5344CB8AC3E}">
        <p14:creationId xmlns:p14="http://schemas.microsoft.com/office/powerpoint/2010/main" val="388521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Canvas Slider</a:t>
            </a:r>
            <a:endParaRPr lang="en-US" dirty="0"/>
          </a:p>
        </p:txBody>
      </p:sp>
      <p:sp>
        <p:nvSpPr>
          <p:cNvPr id="3" name="Content Placeholder 2"/>
          <p:cNvSpPr>
            <a:spLocks noGrp="1"/>
          </p:cNvSpPr>
          <p:nvPr>
            <p:ph idx="1"/>
          </p:nvPr>
        </p:nvSpPr>
        <p:spPr/>
        <p:txBody>
          <a:bodyPr>
            <a:normAutofit lnSpcReduction="10000"/>
          </a:bodyPr>
          <a:lstStyle/>
          <a:p>
            <a:r>
              <a:rPr lang="en-US" dirty="0" smtClean="0"/>
              <a:t>e.g. Volume slider</a:t>
            </a:r>
          </a:p>
          <a:p>
            <a:r>
              <a:rPr lang="en-US" dirty="0" smtClean="0"/>
              <a:t>Value is between 0 and 1.0f.</a:t>
            </a:r>
          </a:p>
          <a:p>
            <a:r>
              <a:rPr lang="en-US" dirty="0" smtClean="0"/>
              <a:t>Getting or setting the value using .value, e.g. :</a:t>
            </a:r>
          </a:p>
          <a:p>
            <a:pPr marL="0" indent="0">
              <a:buNone/>
            </a:pPr>
            <a:r>
              <a:rPr lang="en-US" dirty="0" err="1"/>
              <a:t>sliderTest.value</a:t>
            </a:r>
            <a:r>
              <a:rPr lang="en-US" dirty="0"/>
              <a:t> </a:t>
            </a:r>
            <a:r>
              <a:rPr lang="en-US" dirty="0" smtClean="0"/>
              <a:t>= 0.9f;</a:t>
            </a:r>
          </a:p>
          <a:p>
            <a:r>
              <a:rPr lang="en-US" dirty="0" smtClean="0"/>
              <a:t>Assigning event for value changed :</a:t>
            </a:r>
          </a:p>
          <a:p>
            <a:pPr marL="0" indent="0">
              <a:buNone/>
            </a:pPr>
            <a:r>
              <a:rPr lang="en-US" sz="2000" dirty="0" err="1">
                <a:latin typeface="Courier" charset="0"/>
                <a:ea typeface="Courier" charset="0"/>
                <a:cs typeface="Courier" charset="0"/>
              </a:rPr>
              <a:t>sliderTest.onValueChanged.AddListener</a:t>
            </a:r>
            <a:r>
              <a:rPr lang="en-US" sz="2000" dirty="0">
                <a:latin typeface="Courier" charset="0"/>
                <a:ea typeface="Courier" charset="0"/>
                <a:cs typeface="Courier" charset="0"/>
              </a:rPr>
              <a:t>(delegate{ </a:t>
            </a:r>
            <a:endParaRPr lang="en-US" sz="2000" dirty="0" smtClean="0">
              <a:latin typeface="Courier" charset="0"/>
              <a:ea typeface="Courier" charset="0"/>
              <a:cs typeface="Courier" charset="0"/>
            </a:endParaRPr>
          </a:p>
          <a:p>
            <a:pPr marL="0" indent="0">
              <a:buNone/>
            </a:pPr>
            <a:r>
              <a:rPr lang="en-US" sz="2000" dirty="0">
                <a:latin typeface="Courier" charset="0"/>
                <a:ea typeface="Courier" charset="0"/>
                <a:cs typeface="Courier" charset="0"/>
              </a:rPr>
              <a:t>	</a:t>
            </a:r>
            <a:r>
              <a:rPr lang="en-US" sz="2000" dirty="0" err="1" smtClean="0">
                <a:latin typeface="Courier" charset="0"/>
                <a:ea typeface="Courier" charset="0"/>
                <a:cs typeface="Courier" charset="0"/>
              </a:rPr>
              <a:t>sliderTestChanged</a:t>
            </a:r>
            <a:r>
              <a:rPr lang="en-US" sz="2000" dirty="0">
                <a:latin typeface="Courier" charset="0"/>
                <a:ea typeface="Courier" charset="0"/>
                <a:cs typeface="Courier" charset="0"/>
              </a:rPr>
              <a:t>(); </a:t>
            </a:r>
            <a:r>
              <a:rPr lang="en-US" sz="2000" dirty="0" smtClean="0">
                <a:latin typeface="Courier" charset="0"/>
                <a:ea typeface="Courier" charset="0"/>
                <a:cs typeface="Courier" charset="0"/>
              </a:rPr>
              <a:t>}); </a:t>
            </a:r>
          </a:p>
          <a:p>
            <a:pPr marL="0" indent="0">
              <a:buNone/>
            </a:pPr>
            <a:r>
              <a:rPr lang="en-US" sz="2000" dirty="0">
                <a:latin typeface="Courier" charset="0"/>
                <a:ea typeface="Courier" charset="0"/>
                <a:cs typeface="Courier" charset="0"/>
              </a:rPr>
              <a:t>public void </a:t>
            </a:r>
            <a:r>
              <a:rPr lang="en-US" sz="2000" dirty="0" err="1">
                <a:latin typeface="Courier" charset="0"/>
                <a:ea typeface="Courier" charset="0"/>
                <a:cs typeface="Courier" charset="0"/>
              </a:rPr>
              <a:t>sliderTestChanged</a:t>
            </a:r>
            <a:r>
              <a:rPr lang="en-US" sz="2000" dirty="0">
                <a:latin typeface="Courier" charset="0"/>
                <a:ea typeface="Courier" charset="0"/>
                <a:cs typeface="Courier" charset="0"/>
              </a:rPr>
              <a:t>(){</a:t>
            </a:r>
          </a:p>
          <a:p>
            <a:pPr marL="0" indent="0">
              <a:buNone/>
            </a:pPr>
            <a:r>
              <a:rPr lang="en-US" sz="2000" dirty="0">
                <a:latin typeface="Courier" charset="0"/>
                <a:ea typeface="Courier" charset="0"/>
                <a:cs typeface="Courier" charset="0"/>
              </a:rPr>
              <a:t>    </a:t>
            </a:r>
            <a:r>
              <a:rPr lang="en-US" sz="2000" dirty="0" err="1">
                <a:latin typeface="Courier" charset="0"/>
                <a:ea typeface="Courier" charset="0"/>
                <a:cs typeface="Courier" charset="0"/>
              </a:rPr>
              <a:t>Debug.Log</a:t>
            </a:r>
            <a:r>
              <a:rPr lang="en-US" sz="2000" dirty="0">
                <a:latin typeface="Courier" charset="0"/>
                <a:ea typeface="Courier" charset="0"/>
                <a:cs typeface="Courier" charset="0"/>
              </a:rPr>
              <a:t>("Slider changed </a:t>
            </a:r>
            <a:r>
              <a:rPr lang="en-US" sz="2000" dirty="0" smtClean="0">
                <a:latin typeface="Courier" charset="0"/>
                <a:ea typeface="Courier" charset="0"/>
                <a:cs typeface="Courier" charset="0"/>
              </a:rPr>
              <a:t>to"+</a:t>
            </a:r>
          </a:p>
          <a:p>
            <a:pPr marL="0" indent="0">
              <a:buNone/>
            </a:pPr>
            <a:r>
              <a:rPr lang="en-US" sz="2000" dirty="0">
                <a:latin typeface="Courier" charset="0"/>
                <a:ea typeface="Courier" charset="0"/>
                <a:cs typeface="Courier" charset="0"/>
              </a:rPr>
              <a:t>	</a:t>
            </a:r>
            <a:r>
              <a:rPr lang="en-US" sz="2000" dirty="0" err="1" smtClean="0">
                <a:latin typeface="Courier" charset="0"/>
                <a:ea typeface="Courier" charset="0"/>
                <a:cs typeface="Courier" charset="0"/>
              </a:rPr>
              <a:t>sliderTest.value</a:t>
            </a:r>
            <a:r>
              <a:rPr lang="en-US" sz="2000" dirty="0">
                <a:latin typeface="Courier" charset="0"/>
                <a:ea typeface="Courier" charset="0"/>
                <a:cs typeface="Courier" charset="0"/>
              </a:rPr>
              <a:t>); //from 0 to 1.0f</a:t>
            </a:r>
          </a:p>
          <a:p>
            <a:pPr marL="0" indent="0">
              <a:buNone/>
            </a:pPr>
            <a:r>
              <a:rPr lang="en-US" sz="2000" dirty="0">
                <a:latin typeface="Courier" charset="0"/>
                <a:ea typeface="Courier" charset="0"/>
                <a:cs typeface="Courier" charset="0"/>
              </a:rPr>
              <a:t>}</a:t>
            </a:r>
            <a:endParaRPr lang="en-US" sz="2000" dirty="0" smtClean="0">
              <a:latin typeface="Courier" charset="0"/>
              <a:ea typeface="Courier" charset="0"/>
              <a:cs typeface="Courier" charset="0"/>
            </a:endParaRPr>
          </a:p>
        </p:txBody>
      </p:sp>
    </p:spTree>
    <p:extLst>
      <p:ext uri="{BB962C8B-B14F-4D97-AF65-F5344CB8AC3E}">
        <p14:creationId xmlns:p14="http://schemas.microsoft.com/office/powerpoint/2010/main" val="278576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Bar in Enemy</a:t>
            </a:r>
            <a:endParaRPr lang="en-US" dirty="0"/>
          </a:p>
        </p:txBody>
      </p:sp>
      <p:sp>
        <p:nvSpPr>
          <p:cNvPr id="3" name="Content Placeholder 2"/>
          <p:cNvSpPr>
            <a:spLocks noGrp="1"/>
          </p:cNvSpPr>
          <p:nvPr>
            <p:ph idx="1"/>
          </p:nvPr>
        </p:nvSpPr>
        <p:spPr/>
        <p:txBody>
          <a:bodyPr/>
          <a:lstStyle/>
          <a:p>
            <a:r>
              <a:rPr lang="en-US" dirty="0" smtClean="0"/>
              <a:t>Attach Canvas to the enemy prefab, name it "</a:t>
            </a:r>
            <a:r>
              <a:rPr lang="en-US" dirty="0" err="1" smtClean="0"/>
              <a:t>hp</a:t>
            </a:r>
            <a:r>
              <a:rPr lang="en-US" dirty="0" smtClean="0"/>
              <a:t>"</a:t>
            </a:r>
          </a:p>
          <a:p>
            <a:r>
              <a:rPr lang="en-US" dirty="0" smtClean="0"/>
              <a:t>Add image to the canvas, name it "back"</a:t>
            </a:r>
          </a:p>
          <a:p>
            <a:r>
              <a:rPr lang="en-US" dirty="0" smtClean="0"/>
              <a:t>Add image, name it "bar"</a:t>
            </a:r>
          </a:p>
          <a:p>
            <a:pPr marL="0" indent="0">
              <a:buNone/>
            </a:pPr>
            <a:endParaRPr lang="en-US" dirty="0"/>
          </a:p>
        </p:txBody>
      </p:sp>
      <p:pic>
        <p:nvPicPr>
          <p:cNvPr id="4" name="Picture 3"/>
          <p:cNvPicPr>
            <a:picLocks noChangeAspect="1"/>
          </p:cNvPicPr>
          <p:nvPr/>
        </p:nvPicPr>
        <p:blipFill>
          <a:blip r:embed="rId2"/>
          <a:stretch>
            <a:fillRect/>
          </a:stretch>
        </p:blipFill>
        <p:spPr>
          <a:xfrm>
            <a:off x="4671218" y="3211513"/>
            <a:ext cx="2887663" cy="2067304"/>
          </a:xfrm>
          <a:prstGeom prst="rect">
            <a:avLst/>
          </a:prstGeom>
        </p:spPr>
      </p:pic>
      <p:pic>
        <p:nvPicPr>
          <p:cNvPr id="5" name="Picture 4"/>
          <p:cNvPicPr>
            <a:picLocks noChangeAspect="1"/>
          </p:cNvPicPr>
          <p:nvPr/>
        </p:nvPicPr>
        <p:blipFill>
          <a:blip r:embed="rId3"/>
          <a:stretch>
            <a:fillRect/>
          </a:stretch>
        </p:blipFill>
        <p:spPr>
          <a:xfrm>
            <a:off x="2179637" y="2976752"/>
            <a:ext cx="1955800" cy="2794000"/>
          </a:xfrm>
          <a:prstGeom prst="rect">
            <a:avLst/>
          </a:prstGeom>
        </p:spPr>
      </p:pic>
    </p:spTree>
    <p:extLst>
      <p:ext uri="{BB962C8B-B14F-4D97-AF65-F5344CB8AC3E}">
        <p14:creationId xmlns:p14="http://schemas.microsoft.com/office/powerpoint/2010/main" val="150896362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1542</TotalTime>
  <Words>825</Words>
  <Application>Microsoft Macintosh PowerPoint</Application>
  <PresentationFormat>On-screen Show (4:3)</PresentationFormat>
  <Paragraphs>111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Calibri Light</vt:lpstr>
      <vt:lpstr>Consolas</vt:lpstr>
      <vt:lpstr>Courier</vt:lpstr>
      <vt:lpstr>Mangal</vt:lpstr>
      <vt:lpstr>Menlo</vt:lpstr>
      <vt:lpstr>Arial</vt:lpstr>
      <vt:lpstr>Office Theme</vt:lpstr>
      <vt:lpstr>Using Canvas (UI)</vt:lpstr>
      <vt:lpstr>Definition</vt:lpstr>
      <vt:lpstr>Notes</vt:lpstr>
      <vt:lpstr>Canvas Text</vt:lpstr>
      <vt:lpstr>Canvas Button</vt:lpstr>
      <vt:lpstr>PowerPoint Presentation</vt:lpstr>
      <vt:lpstr>Pausing the Game</vt:lpstr>
      <vt:lpstr>Canvas Slider</vt:lpstr>
      <vt:lpstr>Health Bar in Enemy</vt:lpstr>
      <vt:lpstr>Setting the bar</vt:lpstr>
      <vt:lpstr>Billboard Effect (Always face forward)</vt:lpstr>
      <vt:lpstr>PowerPoint Presentation</vt:lpstr>
      <vt:lpstr>Setting the HP in Enemy</vt:lpstr>
      <vt:lpstr>Clicking Mouse on Terrain</vt:lpstr>
      <vt:lpstr>Cam Script (attach to main camera)</vt:lpstr>
      <vt:lpstr>Player script when clicking mouse</vt:lpstr>
      <vt:lpstr>Managing Scene</vt:lpstr>
      <vt:lpstr>Main Menu</vt:lpstr>
      <vt:lpstr>PowerPoint Presentation</vt:lpstr>
      <vt:lpstr>PowerPoint Presentation</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Animator Controller</dc:title>
  <dc:creator>Kristo Radion Purba</dc:creator>
  <cp:lastModifiedBy>Kristo Radion Purba</cp:lastModifiedBy>
  <cp:revision>70</cp:revision>
  <dcterms:created xsi:type="dcterms:W3CDTF">2017-05-15T02:45:07Z</dcterms:created>
  <dcterms:modified xsi:type="dcterms:W3CDTF">2018-02-14T04:07:07Z</dcterms:modified>
</cp:coreProperties>
</file>