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9" r:id="rId12"/>
    <p:sldId id="270" r:id="rId13"/>
    <p:sldId id="271" r:id="rId14"/>
    <p:sldId id="265" r:id="rId15"/>
    <p:sldId id="267" r:id="rId16"/>
    <p:sldId id="272" r:id="rId17"/>
    <p:sldId id="273" r:id="rId18"/>
    <p:sldId id="274" r:id="rId19"/>
    <p:sldId id="266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2800"/>
  </p:normalViewPr>
  <p:slideViewPr>
    <p:cSldViewPr snapToGrid="0" snapToObjects="1">
      <p:cViewPr varScale="1">
        <p:scale>
          <a:sx n="86" d="100"/>
          <a:sy n="86" d="100"/>
        </p:scale>
        <p:origin x="2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3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1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5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8957"/>
            <a:ext cx="7886700" cy="49180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6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6093B-C841-9242-BD5D-AE21D5C0DFE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36A6B-D0DC-5145-ADCD-6D711E71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2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063625"/>
          </a:xfrm>
        </p:spPr>
        <p:txBody>
          <a:bodyPr/>
          <a:lstStyle/>
          <a:p>
            <a:r>
              <a:rPr lang="en-US" smtClean="0"/>
              <a:t>Navigation Mesh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86013"/>
            <a:ext cx="6858000" cy="2871787"/>
          </a:xfrm>
        </p:spPr>
        <p:txBody>
          <a:bodyPr/>
          <a:lstStyle/>
          <a:p>
            <a:r>
              <a:rPr lang="en-US" dirty="0" smtClean="0"/>
              <a:t>Game Development</a:t>
            </a:r>
          </a:p>
          <a:p>
            <a:endParaRPr lang="en-US" dirty="0"/>
          </a:p>
          <a:p>
            <a:r>
              <a:rPr lang="en-US" dirty="0" smtClean="0"/>
              <a:t>Kristo Radion Purba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Obstacle or Floating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register an additional object as an obstacle</a:t>
            </a:r>
          </a:p>
          <a:p>
            <a:r>
              <a:rPr lang="en-US" dirty="0" smtClean="0"/>
              <a:t>Add </a:t>
            </a:r>
            <a:r>
              <a:rPr lang="en-US" dirty="0" err="1" smtClean="0"/>
              <a:t>nav</a:t>
            </a:r>
            <a:r>
              <a:rPr lang="en-US" dirty="0" smtClean="0"/>
              <a:t> mesh obstacle component in the Game Object. You can adjust the shape, size and center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Our player should also use </a:t>
            </a:r>
            <a:r>
              <a:rPr lang="en-US" dirty="0" err="1" smtClean="0"/>
              <a:t>nav</a:t>
            </a:r>
            <a:r>
              <a:rPr lang="en-US" dirty="0" smtClean="0"/>
              <a:t> mesh obstacle, so that the enemies won't try to push through the player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2792413"/>
            <a:ext cx="53848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Moving Cube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this example, we will create a moving cube as an obstacle in the navmesh</a:t>
            </a:r>
          </a:p>
          <a:p>
            <a:r>
              <a:rPr lang="en-US"/>
              <a:t>Assign nav mesh obstacle component to any moving objects that is intended to become an obstacle, like moving cube and the player</a:t>
            </a:r>
          </a:p>
          <a:p>
            <a:r>
              <a:rPr lang="en-US"/>
              <a:t>Later, we will use the nav mesh agent for the enemy movement on the map. While the player will still use WASD control.</a:t>
            </a:r>
          </a:p>
          <a:p>
            <a:r>
              <a:rPr lang="en-US"/>
              <a:t>Note : Nav mesh agent can also be used in the player, for a game that is controlled using mouse only, like Warcraft and Starcraft.</a:t>
            </a:r>
          </a:p>
        </p:txBody>
      </p:sp>
    </p:spTree>
    <p:extLst>
      <p:ext uri="{BB962C8B-B14F-4D97-AF65-F5344CB8AC3E}">
        <p14:creationId xmlns:p14="http://schemas.microsoft.com/office/powerpoint/2010/main" val="70928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5147"/>
            <a:ext cx="7886700" cy="695048"/>
          </a:xfrm>
        </p:spPr>
        <p:txBody>
          <a:bodyPr/>
          <a:lstStyle/>
          <a:p>
            <a:r>
              <a:rPr lang="en-US"/>
              <a:t>The moving cube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0175"/>
            <a:ext cx="7886700" cy="5116788"/>
          </a:xfrm>
        </p:spPr>
        <p:txBody>
          <a:bodyPr/>
          <a:lstStyle/>
          <a:p>
            <a:r>
              <a:rPr lang="en-US"/>
              <a:t>Create a cube, give yellow color, create as a prefab</a:t>
            </a:r>
          </a:p>
          <a:p>
            <a:r>
              <a:rPr lang="en-US"/>
              <a:t>Assign movingCubeScript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089"/>
            <a:ext cx="9144000" cy="43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2051" y="1539285"/>
            <a:ext cx="766746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MovingCubeScript : MonoBehaviour {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float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resetDelay = 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1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f; </a:t>
            </a:r>
            <a:r>
              <a:rPr lang="en-US" sz="19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//seconds</a:t>
            </a:r>
            <a:endParaRPr lang="en-US" sz="1900">
              <a:solidFill>
                <a:srgbClr val="000000"/>
              </a:solidFill>
              <a:effectLst/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float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curDelay = 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float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moveZ = 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5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Update () {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var dt = Time.deltaTime;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transform.position += </a:t>
            </a:r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new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Vector3(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,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,moveZ)*dt;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</a:t>
            </a:r>
            <a:r>
              <a:rPr lang="en-US" sz="19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//calculate the delay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curDelay += dt;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</a:t>
            </a:r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(curDelay &gt;= resetDelay){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    </a:t>
            </a:r>
            <a:r>
              <a:rPr lang="en-US" sz="19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//reverse the direction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    moveZ = -moveZ;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    curDelay = 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}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}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2051" y="490549"/>
            <a:ext cx="7886700" cy="918527"/>
          </a:xfrm>
        </p:spPr>
        <p:txBody>
          <a:bodyPr/>
          <a:lstStyle/>
          <a:p>
            <a:r>
              <a:rPr lang="en-US"/>
              <a:t>Using the following script in the MovingCube, the cube will move forward and backward in Z</a:t>
            </a:r>
          </a:p>
        </p:txBody>
      </p:sp>
    </p:spTree>
    <p:extLst>
      <p:ext uri="{BB962C8B-B14F-4D97-AF65-F5344CB8AC3E}">
        <p14:creationId xmlns:p14="http://schemas.microsoft.com/office/powerpoint/2010/main" val="118949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Moving the Object using </a:t>
            </a:r>
            <a:r>
              <a:rPr lang="en-US" dirty="0" err="1" smtClean="0"/>
              <a:t>Nav</a:t>
            </a:r>
            <a:r>
              <a:rPr lang="en-US" dirty="0" smtClean="0"/>
              <a:t>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0175"/>
            <a:ext cx="8229600" cy="4918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Vector3 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targetPos</a:t>
            </a: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 = </a:t>
            </a:r>
            <a:endParaRPr lang="en-US" sz="2200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new</a:t>
            </a: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 Vector3 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targetX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targetY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targetZ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); </a:t>
            </a:r>
          </a:p>
          <a:p>
            <a:pPr marL="0" indent="0">
              <a:buNone/>
            </a:pPr>
            <a:r>
              <a:rPr lang="en-US" sz="2200" dirty="0" err="1">
                <a:latin typeface="Courier" charset="0"/>
                <a:ea typeface="Courier" charset="0"/>
                <a:cs typeface="Courier" charset="0"/>
              </a:rPr>
              <a:t>NavMeshAgent</a:t>
            </a: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nav</a:t>
            </a: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= 	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gameObject.GetComponent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NavMeshAgent</a:t>
            </a: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&gt; (); </a:t>
            </a:r>
          </a:p>
          <a:p>
            <a:pPr marL="0" indent="0">
              <a:buNone/>
            </a:pP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nav.SetDestination</a:t>
            </a:r>
            <a:r>
              <a:rPr lang="en-US" sz="2200" dirty="0">
                <a:latin typeface="Courier" charset="0"/>
                <a:ea typeface="Courier" charset="0"/>
                <a:cs typeface="Courier" charset="0"/>
              </a:rPr>
              <a:t> (</a:t>
            </a:r>
            <a:r>
              <a:rPr lang="en-US" sz="2200" dirty="0" err="1">
                <a:latin typeface="Courier" charset="0"/>
                <a:ea typeface="Courier" charset="0"/>
                <a:cs typeface="Courier" charset="0"/>
              </a:rPr>
              <a:t>targetPos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pPr marL="0" indent="0">
              <a:buNone/>
            </a:pPr>
            <a:endParaRPr lang="en-US" sz="2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Remember, because of the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GetComponent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is a CPU-heavy process, assign the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nav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in Start, make the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NavMeshAgent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as global variable.</a:t>
            </a:r>
          </a:p>
          <a:p>
            <a:pPr marL="0" indent="0">
              <a:buNone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nav.SetDestination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should run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everytime</a:t>
            </a:r>
            <a:r>
              <a:rPr lang="en-US" smtClean="0">
                <a:latin typeface="Calibri" charset="0"/>
                <a:ea typeface="Calibri" charset="0"/>
                <a:cs typeface="Calibri" charset="0"/>
              </a:rPr>
              <a:t>, in Update.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85" y="1349115"/>
            <a:ext cx="5753830" cy="357134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824242"/>
            <a:ext cx="7886700" cy="524873"/>
          </a:xfrm>
        </p:spPr>
        <p:txBody>
          <a:bodyPr>
            <a:normAutofit/>
          </a:bodyPr>
          <a:lstStyle/>
          <a:p>
            <a:r>
              <a:rPr lang="en-US" sz="2500"/>
              <a:t>Put the nav mesh agent in the enemy</a:t>
            </a:r>
          </a:p>
        </p:txBody>
      </p:sp>
    </p:spTree>
    <p:extLst>
      <p:ext uri="{BB962C8B-B14F-4D97-AF65-F5344CB8AC3E}">
        <p14:creationId xmlns:p14="http://schemas.microsoft.com/office/powerpoint/2010/main" val="1400305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44577" y="392026"/>
            <a:ext cx="7886700" cy="1466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/>
              <a:t>Place the enemy on the following position, to prove that the static cube (white) and the moving cube (yellow) works as an obstacle</a:t>
            </a:r>
          </a:p>
          <a:p>
            <a:r>
              <a:rPr lang="en-US" sz="2500"/>
              <a:t>In this example, we will first try to move the enemy to player's position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77" y="1999937"/>
            <a:ext cx="4864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9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9037"/>
          </a:xfrm>
        </p:spPr>
        <p:txBody>
          <a:bodyPr>
            <a:normAutofit fontScale="90000"/>
          </a:bodyPr>
          <a:lstStyle/>
          <a:p>
            <a:r>
              <a:rPr lang="en-US" sz="3600"/>
              <a:t>Moving the enemy to player's position</a:t>
            </a:r>
            <a:br>
              <a:rPr lang="en-US" sz="3600"/>
            </a:br>
            <a:r>
              <a:rPr lang="en-US" sz="3600"/>
              <a:t>(EnemyScript.cs in the Enemy)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570938"/>
            <a:ext cx="82005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Update () {</a:t>
            </a:r>
          </a:p>
          <a:p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MoveToPlayer();</a:t>
            </a:r>
          </a:p>
          <a:p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r>
              <a:rPr lang="en-US" sz="24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MoveToPlayer(){</a:t>
            </a:r>
          </a:p>
          <a:p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var pl = GameObject.Find(</a:t>
            </a:r>
            <a:r>
              <a:rPr lang="en-US" sz="2400">
                <a:solidFill>
                  <a:srgbClr val="D12F1B"/>
                </a:solidFill>
                <a:effectLst/>
                <a:latin typeface="Consolas" charset="0"/>
                <a:ea typeface="Consolas" charset="0"/>
                <a:cs typeface="Consolas" charset="0"/>
              </a:rPr>
              <a:t>"Robot"</a:t>
            </a:r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var nma = GetComponent&lt;UnityEngine.AI.NavMeshAgent&gt;();</a:t>
            </a:r>
          </a:p>
          <a:p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nma.SetDestination(pl.transform.position);</a:t>
            </a:r>
          </a:p>
          <a:p>
            <a:r>
              <a:rPr lang="en-US" sz="24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0342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Enemy avoids moving cube and the static cube</a:t>
            </a:r>
            <a:br>
              <a:rPr lang="en-US" sz="2800"/>
            </a:br>
            <a:r>
              <a:rPr lang="en-US" sz="2800"/>
              <a:t>to reach the player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156" y="1489127"/>
            <a:ext cx="5587688" cy="43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Moving Enemies to Random Destination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/>
              <a:t>In this example, we will use LowPolySoldier as the enemy, like the previous slides (instantiating object and prefab)</a:t>
            </a:r>
          </a:p>
          <a:p>
            <a:r>
              <a:rPr lang="en-US" sz="2500"/>
              <a:t>Every random chance, enemy will change destination</a:t>
            </a:r>
          </a:p>
          <a:p>
            <a:r>
              <a:rPr lang="en-US" sz="2500"/>
              <a:t>It will navigate to the destination </a:t>
            </a:r>
          </a:p>
          <a:p>
            <a:r>
              <a:rPr lang="en-US" sz="2500"/>
              <a:t>Preparation</a:t>
            </a:r>
          </a:p>
          <a:p>
            <a:pPr lvl="1"/>
            <a:r>
              <a:rPr lang="en-US" sz="2500"/>
              <a:t>Assign navmesh to the terrain</a:t>
            </a:r>
          </a:p>
          <a:p>
            <a:pPr lvl="1"/>
            <a:r>
              <a:rPr lang="en-US" sz="2500"/>
              <a:t>Assign navmesh agent to the enemy</a:t>
            </a:r>
          </a:p>
          <a:p>
            <a:pPr lvl="1"/>
            <a:r>
              <a:rPr lang="en-US" sz="2500"/>
              <a:t>Assign navmesh obstacle to player</a:t>
            </a:r>
          </a:p>
          <a:p>
            <a:r>
              <a:rPr lang="en-US" sz="2500"/>
              <a:t>Full script in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136735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Waypoint vs </a:t>
            </a:r>
            <a:r>
              <a:rPr lang="en-US" dirty="0" err="1" smtClean="0"/>
              <a:t>Nav</a:t>
            </a:r>
            <a:r>
              <a:rPr lang="en-US" dirty="0" smtClean="0"/>
              <a:t> Mesh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654175"/>
            <a:ext cx="4546600" cy="37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1654175"/>
            <a:ext cx="47117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785" y="595543"/>
            <a:ext cx="8619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Vector3 curDestination;</a:t>
            </a:r>
          </a:p>
          <a:p>
            <a:r>
              <a:rPr lang="en-US" sz="20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float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changeDirChance = 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0.05f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; </a:t>
            </a:r>
            <a:r>
              <a:rPr lang="en-US" sz="20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//5% of chance</a:t>
            </a:r>
            <a:endParaRPr lang="en-US" sz="2000">
              <a:solidFill>
                <a:srgbClr val="000000"/>
              </a:solidFill>
              <a:effectLst/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0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Update () {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MoveControl();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r>
              <a:rPr lang="en-US" sz="20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MoveControl(){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20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//reset the destionation if no current destination or met the chance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20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(curDestination == null || Random.Range(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f,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1.0f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)&lt;changeDirChance){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var px = Random.Range(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,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500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); </a:t>
            </a:r>
            <a:r>
              <a:rPr lang="en-US" sz="20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//in pixel</a:t>
            </a:r>
            <a:endParaRPr lang="en-US" sz="2000">
              <a:solidFill>
                <a:srgbClr val="000000"/>
              </a:solidFill>
              <a:effectLst/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var pz = Random.Range(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,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500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curDestination = </a:t>
            </a:r>
            <a:r>
              <a:rPr lang="en-US" sz="20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new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Vector3(px,</a:t>
            </a:r>
            <a:r>
              <a:rPr lang="en-US" sz="20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,pz);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}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20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//go to destination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var nma = GetComponent&lt;UnityEngine.AI.NavMeshAgent&gt;();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nma.SetDestination(curDestination);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723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9803"/>
            <a:ext cx="7886700" cy="5877160"/>
          </a:xfrm>
        </p:spPr>
        <p:txBody>
          <a:bodyPr>
            <a:normAutofit/>
          </a:bodyPr>
          <a:lstStyle/>
          <a:p>
            <a:r>
              <a:rPr lang="en-US" sz="2500"/>
              <a:t>Now, the enemy is walking around</a:t>
            </a:r>
          </a:p>
          <a:p>
            <a:r>
              <a:rPr lang="en-US" sz="2500"/>
              <a:t>Experiment : How to make the enemy more likely to approach the player rather than wandering around?</a:t>
            </a:r>
          </a:p>
          <a:p>
            <a:r>
              <a:rPr lang="en-US" sz="2500"/>
              <a:t>Hint : Use chance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05" y="2269725"/>
            <a:ext cx="4950189" cy="41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7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walkable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can create a walkable building using cubes, so a map will not always use terrain as the ground</a:t>
            </a:r>
          </a:p>
          <a:p>
            <a:r>
              <a:rPr lang="en-US"/>
              <a:t>We can also make more than 1 floor</a:t>
            </a:r>
          </a:p>
          <a:p>
            <a:r>
              <a:rPr lang="en-US"/>
              <a:t>Create an empty first, name it "building"</a:t>
            </a:r>
          </a:p>
          <a:p>
            <a:r>
              <a:rPr lang="en-US"/>
              <a:t>Create cubes as floors, stairs, walls as a children of the building</a:t>
            </a:r>
          </a:p>
        </p:txBody>
      </p:sp>
    </p:spTree>
    <p:extLst>
      <p:ext uri="{BB962C8B-B14F-4D97-AF65-F5344CB8AC3E}">
        <p14:creationId xmlns:p14="http://schemas.microsoft.com/office/powerpoint/2010/main" val="534552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09" y="404518"/>
            <a:ext cx="3869024" cy="128937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For the walkable area (stairs, floor) check navigation static, then set "walkable"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72" y="1882619"/>
            <a:ext cx="4063897" cy="146018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768433" y="404518"/>
            <a:ext cx="3869024" cy="1289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the unwalkable area (stairs, floor) check navigation static, then set "not walkable"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3856" y="4144355"/>
            <a:ext cx="2699167" cy="128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stairs, if it is to high, set it to "jump"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398" y="3784808"/>
            <a:ext cx="5588000" cy="261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551" y="1882619"/>
            <a:ext cx="4091922" cy="14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2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824"/>
            <a:ext cx="9144000" cy="59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2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Getting a Random Position inside NavMesh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Useful to move enemy to a random position, but the position should be walkable</a:t>
            </a:r>
          </a:p>
          <a:p>
            <a:r>
              <a:rPr lang="en-US"/>
              <a:t>The disadvantage of random (x,z) from page 19-20, is the enemy can target a not walkable area</a:t>
            </a:r>
          </a:p>
          <a:p>
            <a:r>
              <a:rPr lang="en-US"/>
              <a:t>The function is available in the next page. The function is made static, and we can put it in a class that contains miscellaneous codes</a:t>
            </a:r>
          </a:p>
        </p:txBody>
      </p:sp>
    </p:spTree>
    <p:extLst>
      <p:ext uri="{BB962C8B-B14F-4D97-AF65-F5344CB8AC3E}">
        <p14:creationId xmlns:p14="http://schemas.microsoft.com/office/powerpoint/2010/main" val="1668357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4594"/>
            <a:ext cx="91440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System.Collections;</a:t>
            </a:r>
          </a:p>
          <a:p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System.Collections.Generic;</a:t>
            </a:r>
          </a:p>
          <a:p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UnityEngine;</a:t>
            </a:r>
          </a:p>
          <a:p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using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UnityEngine.AI;</a:t>
            </a:r>
          </a:p>
          <a:p>
            <a:endParaRPr lang="en-US" sz="1700">
              <a:solidFill>
                <a:srgbClr val="000000"/>
              </a:solidFill>
              <a:effectLst/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class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mi : MonoBehaviour {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static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Vector3 RandomNavPos (Vector3 origin, </a:t>
            </a:r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float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distance, </a:t>
            </a:r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					layermask=-</a:t>
            </a:r>
            <a:r>
              <a:rPr lang="en-US" sz="17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1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) {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</a:t>
            </a:r>
            <a:r>
              <a:rPr lang="en-US" sz="17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//get a random position inside nav mesh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</a:t>
            </a:r>
            <a:r>
              <a:rPr lang="en-US" sz="17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//distance is the maximum distance from current position</a:t>
            </a:r>
          </a:p>
          <a:p>
            <a:r>
              <a:rPr lang="en-US" sz="1700">
                <a:solidFill>
                  <a:srgbClr val="008400"/>
                </a:solidFill>
                <a:latin typeface="Consolas" charset="0"/>
                <a:ea typeface="Consolas" charset="0"/>
                <a:cs typeface="Consolas" charset="0"/>
              </a:rPr>
              <a:t>	//</a:t>
            </a:r>
            <a:r>
              <a:rPr lang="en-US" sz="17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layermask -1 for all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Vector3 randDir = UnityEngine.Random.insideUnitSphere * distance;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randDir += origin;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NavMeshHit navHit;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NavMesh.SamplePosition (randDir, out navHit, distance, layermask);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    </a:t>
            </a:r>
            <a:r>
              <a:rPr lang="en-US" sz="17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return</a:t>
            </a:r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 navHit.position;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}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</a:t>
            </a:r>
            <a:r>
              <a:rPr lang="en-US" sz="1700">
                <a:solidFill>
                  <a:srgbClr val="0084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//example : mi.RandomNavPos(transform.position, 50);</a:t>
            </a:r>
          </a:p>
          <a:p>
            <a:r>
              <a:rPr lang="en-US" sz="17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11926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Script for RandomNavPos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8957"/>
            <a:ext cx="7886700" cy="1019548"/>
          </a:xfrm>
        </p:spPr>
        <p:txBody>
          <a:bodyPr/>
          <a:lstStyle/>
          <a:p>
            <a:r>
              <a:rPr lang="en-US"/>
              <a:t>Inside the MoveControl from the previous slide, we can change the target position to a RandomNavPos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471" y="2477287"/>
            <a:ext cx="848068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>
                <a:solidFill>
                  <a:srgbClr val="BA2DA2"/>
                </a:solidFill>
                <a:effectLst/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(curDestination == null || 		Random.Range(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0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f,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1.0f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)&lt;changeDirChance){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    curDestination = mi.RandomNavPos(transform.position, </a:t>
            </a:r>
            <a:r>
              <a:rPr lang="en-US" sz="1900">
                <a:solidFill>
                  <a:srgbClr val="272AD8"/>
                </a:solidFill>
                <a:effectLst/>
                <a:latin typeface="Consolas" charset="0"/>
                <a:ea typeface="Consolas" charset="0"/>
                <a:cs typeface="Consolas" charset="0"/>
              </a:rPr>
              <a:t>50</a:t>
            </a:r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r>
              <a:rPr lang="en-US" sz="1900">
                <a:solidFill>
                  <a:srgbClr val="000000"/>
                </a:solidFill>
                <a:effectLst/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9716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Waypoint Are Bad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kinds of game worlds require a ridiculous number of </a:t>
            </a:r>
            <a:r>
              <a:rPr lang="en-US" dirty="0" smtClean="0"/>
              <a:t>waypoints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5" y="2414586"/>
            <a:ext cx="4373278" cy="3609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2" y="2414586"/>
            <a:ext cx="4247493" cy="35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characters "zig-</a:t>
            </a:r>
            <a:r>
              <a:rPr lang="en-US" dirty="0" err="1"/>
              <a:t>zag</a:t>
            </a:r>
            <a:r>
              <a:rPr lang="en-US" dirty="0"/>
              <a:t>" as they move.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2232228"/>
            <a:ext cx="4269257" cy="3253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119" y="2095906"/>
            <a:ext cx="4310406" cy="35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don't allow path correction. That makes robust dynamic obstacle avoidance difficult, if not impossible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024188"/>
            <a:ext cx="35814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0158"/>
            <a:ext cx="3910594" cy="40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30341"/>
            <a:ext cx="7886700" cy="4918006"/>
          </a:xfrm>
        </p:spPr>
        <p:txBody>
          <a:bodyPr/>
          <a:lstStyle/>
          <a:p>
            <a:r>
              <a:rPr lang="en-US" dirty="0"/>
              <a:t>They don't work robustly for characters that move differently.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2320939"/>
            <a:ext cx="7810500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675" y="1347818"/>
            <a:ext cx="2723065" cy="37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16041"/>
            <a:ext cx="7886700" cy="4918006"/>
          </a:xfrm>
        </p:spPr>
        <p:txBody>
          <a:bodyPr/>
          <a:lstStyle/>
          <a:p>
            <a:r>
              <a:rPr lang="en-US" dirty="0"/>
              <a:t>They don't have enough data to support what your AI needs beyond </a:t>
            </a:r>
            <a:r>
              <a:rPr lang="en-US" dirty="0" err="1" smtClean="0"/>
              <a:t>pathfinding</a:t>
            </a:r>
            <a:r>
              <a:rPr lang="en-US" dirty="0" smtClean="0"/>
              <a:t> :</a:t>
            </a:r>
          </a:p>
          <a:p>
            <a:pPr marL="0" indent="0">
              <a:buNone/>
            </a:pPr>
            <a:r>
              <a:rPr lang="en-US" dirty="0"/>
              <a:t>A game character needs to constantly query the </a:t>
            </a:r>
            <a:r>
              <a:rPr lang="en-US" dirty="0" err="1"/>
              <a:t>pathfinding</a:t>
            </a:r>
            <a:r>
              <a:rPr lang="en-US" dirty="0"/>
              <a:t> system and ask: is it OK if I move here? How about over here?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025" y="2887659"/>
            <a:ext cx="3831950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Navmesh</a:t>
            </a:r>
            <a:r>
              <a:rPr lang="en-US" dirty="0" smtClean="0"/>
              <a:t> in 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0175"/>
            <a:ext cx="7886700" cy="49180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Select a terrain.</a:t>
            </a:r>
          </a:p>
          <a:p>
            <a:r>
              <a:rPr lang="en-US" sz="2400" dirty="0" smtClean="0"/>
              <a:t>Put obstacles in the terrain ground. Make it collide with the terrain. If not colliding (e.g. Floating object), it will not be considered as obstacle.</a:t>
            </a:r>
          </a:p>
          <a:p>
            <a:r>
              <a:rPr lang="en-US" sz="2400" dirty="0" smtClean="0"/>
              <a:t>Window -&gt; Navigation. Select Bake tab, click Bake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" y="3311263"/>
            <a:ext cx="8243888" cy="306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94" y="6352277"/>
            <a:ext cx="5486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007"/>
            <a:ext cx="7886700" cy="695048"/>
          </a:xfrm>
        </p:spPr>
        <p:txBody>
          <a:bodyPr/>
          <a:lstStyle/>
          <a:p>
            <a:r>
              <a:rPr lang="en-US"/>
              <a:t>Put static object as obstacle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0175"/>
            <a:ext cx="7886700" cy="5116788"/>
          </a:xfrm>
        </p:spPr>
        <p:txBody>
          <a:bodyPr>
            <a:normAutofit/>
          </a:bodyPr>
          <a:lstStyle/>
          <a:p>
            <a:r>
              <a:rPr lang="en-US" sz="2500"/>
              <a:t>Any static objects can act as an obstacle in the navmesh. In this example, we will use Cube as an unwalkable cube.</a:t>
            </a:r>
          </a:p>
          <a:p>
            <a:r>
              <a:rPr lang="en-US" sz="2500"/>
              <a:t>From the navigation tab, select Object. Set not walkable (see picture)</a:t>
            </a:r>
          </a:p>
          <a:p>
            <a:r>
              <a:rPr lang="en-US" sz="2500"/>
              <a:t>After that, press Bake again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8249"/>
            <a:ext cx="9144000" cy="33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27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</TotalTime>
  <Words>796</Words>
  <Application>Microsoft Macintosh PowerPoint</Application>
  <PresentationFormat>On-screen Show (4:3)</PresentationFormat>
  <Paragraphs>137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Calibri Light</vt:lpstr>
      <vt:lpstr>Consolas</vt:lpstr>
      <vt:lpstr>Courier</vt:lpstr>
      <vt:lpstr>Arial</vt:lpstr>
      <vt:lpstr>Office Theme</vt:lpstr>
      <vt:lpstr>Navigation Mesh</vt:lpstr>
      <vt:lpstr>Waypoint vs Nav Mesh</vt:lpstr>
      <vt:lpstr>Why Waypoint Are Bad</vt:lpstr>
      <vt:lpstr>PowerPoint Presentation</vt:lpstr>
      <vt:lpstr>PowerPoint Presentation</vt:lpstr>
      <vt:lpstr>PowerPoint Presentation</vt:lpstr>
      <vt:lpstr>PowerPoint Presentation</vt:lpstr>
      <vt:lpstr>Using Navmesh in Unity</vt:lpstr>
      <vt:lpstr>Put static object as obstacle</vt:lpstr>
      <vt:lpstr>Dynamic Obstacle or Floating Object</vt:lpstr>
      <vt:lpstr>Creating Moving Cube</vt:lpstr>
      <vt:lpstr>The moving cube</vt:lpstr>
      <vt:lpstr>PowerPoint Presentation</vt:lpstr>
      <vt:lpstr>Moving the Object using Nav Mesh</vt:lpstr>
      <vt:lpstr>PowerPoint Presentation</vt:lpstr>
      <vt:lpstr>PowerPoint Presentation</vt:lpstr>
      <vt:lpstr>Moving the enemy to player's position (EnemyScript.cs in the Enemy)</vt:lpstr>
      <vt:lpstr>Enemy avoids moving cube and the static cube to reach the player</vt:lpstr>
      <vt:lpstr>Moving Enemies to Random Destination</vt:lpstr>
      <vt:lpstr>PowerPoint Presentation</vt:lpstr>
      <vt:lpstr>PowerPoint Presentation</vt:lpstr>
      <vt:lpstr>Making walkable building</vt:lpstr>
      <vt:lpstr>PowerPoint Presentation</vt:lpstr>
      <vt:lpstr>PowerPoint Presentation</vt:lpstr>
      <vt:lpstr>Getting a Random Position inside NavMesh</vt:lpstr>
      <vt:lpstr>PowerPoint Presentation</vt:lpstr>
      <vt:lpstr>Sample Script for RandomNavPos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Navigation Mesh</dc:title>
  <dc:creator>Kristo Radion Purba</dc:creator>
  <cp:lastModifiedBy>Kristo Radion Purba</cp:lastModifiedBy>
  <cp:revision>71</cp:revision>
  <dcterms:created xsi:type="dcterms:W3CDTF">2017-05-08T03:53:22Z</dcterms:created>
  <dcterms:modified xsi:type="dcterms:W3CDTF">2018-02-08T03:28:14Z</dcterms:modified>
</cp:coreProperties>
</file>