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 snapToObjects="1">
      <p:cViewPr varScale="1">
        <p:scale>
          <a:sx n="87" d="100"/>
          <a:sy n="87" d="100"/>
        </p:scale>
        <p:origin x="17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2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8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2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1649"/>
          </a:xfrm>
        </p:spPr>
        <p:txBody>
          <a:bodyPr>
            <a:normAutofit/>
          </a:bodyPr>
          <a:lstStyle>
            <a:lvl1pPr>
              <a:defRPr sz="3500">
                <a:latin typeface="Segoe UI" charset="0"/>
                <a:ea typeface="Segoe UI" charset="0"/>
                <a:cs typeface="Segoe UI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652"/>
            <a:ext cx="8229600" cy="5141698"/>
          </a:xfrm>
        </p:spPr>
        <p:txBody>
          <a:bodyPr>
            <a:normAutofit/>
          </a:bodyPr>
          <a:lstStyle>
            <a:lvl1pPr>
              <a:defRPr sz="2400">
                <a:latin typeface="Segoe UI" charset="0"/>
                <a:ea typeface="Segoe UI" charset="0"/>
                <a:cs typeface="Segoe UI" charset="0"/>
              </a:defRPr>
            </a:lvl1pPr>
            <a:lvl2pPr>
              <a:defRPr sz="2400">
                <a:latin typeface="Segoe UI" charset="0"/>
                <a:ea typeface="Segoe UI" charset="0"/>
                <a:cs typeface="Segoe UI" charset="0"/>
              </a:defRPr>
            </a:lvl2pPr>
            <a:lvl3pPr>
              <a:defRPr sz="2400">
                <a:latin typeface="Segoe UI" charset="0"/>
                <a:ea typeface="Segoe UI" charset="0"/>
                <a:cs typeface="Segoe UI" charset="0"/>
              </a:defRPr>
            </a:lvl3pPr>
            <a:lvl4pPr>
              <a:defRPr sz="2400">
                <a:latin typeface="Segoe UI" charset="0"/>
                <a:ea typeface="Segoe UI" charset="0"/>
                <a:cs typeface="Segoe UI" charset="0"/>
              </a:defRPr>
            </a:lvl4pPr>
            <a:lvl5pPr>
              <a:defRPr sz="2400">
                <a:latin typeface="Segoe UI" charset="0"/>
                <a:ea typeface="Segoe UI" charset="0"/>
                <a:cs typeface="Segoe UI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1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7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0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0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7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8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7BCBE-A2DD-2248-8676-657FEEB7468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4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Third Person Controller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Kristo Radion Purba</a:t>
            </a:r>
          </a:p>
        </p:txBody>
      </p:sp>
    </p:spTree>
    <p:extLst>
      <p:ext uri="{BB962C8B-B14F-4D97-AF65-F5344CB8AC3E}">
        <p14:creationId xmlns:p14="http://schemas.microsoft.com/office/powerpoint/2010/main" val="942226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 Jump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6287"/>
            <a:ext cx="8229600" cy="5360063"/>
          </a:xfrm>
        </p:spPr>
        <p:txBody>
          <a:bodyPr/>
          <a:lstStyle/>
          <a:p>
            <a:r>
              <a:rPr lang="en-US"/>
              <a:t>Jump is only allowed when the character hits the ground, means it collides with obstacles/terrain that has Y position less than player.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368710" y="2242129"/>
            <a:ext cx="808211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		//..continuing the FixedUpdate</a:t>
            </a:r>
          </a:p>
          <a:p>
            <a:r>
              <a:rPr lang="en-US" sz="1700">
                <a:solidFill>
                  <a:srgbClr val="009695"/>
                </a:solidFill>
                <a:latin typeface="Courier" charset="0"/>
                <a:ea typeface="Courier" charset="0"/>
                <a:cs typeface="Courier" charset="0"/>
              </a:rPr>
              <a:t>		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(</a:t>
            </a:r>
            <a:r>
              <a:rPr lang="en-US" sz="17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Input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.GetKeyDown (</a:t>
            </a:r>
            <a:r>
              <a:rPr lang="en-US" sz="17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KeyCode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.Space) &amp;&amp; hitGround) {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    </a:t>
            </a:r>
            <a:r>
              <a:rPr lang="en-US" sz="17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Vector3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jumpVec =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new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7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Vector3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(</a:t>
            </a:r>
            <a:r>
              <a:rPr lang="en-US" sz="17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, jumpSpd, </a:t>
            </a:r>
            <a:r>
              <a:rPr lang="en-US" sz="17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);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    rb.velocity += jumpVec;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}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}</a:t>
            </a:r>
            <a:r>
              <a:rPr lang="en-US" sz="1700">
                <a:solidFill>
                  <a:srgbClr val="009695"/>
                </a:solidFill>
                <a:latin typeface="Courier" charset="0"/>
                <a:ea typeface="Courier" charset="0"/>
                <a:cs typeface="Courier" charset="0"/>
              </a:rPr>
              <a:t>//end of FixedUpdate</a:t>
            </a:r>
          </a:p>
          <a:p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public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float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jumpSpd; </a:t>
            </a:r>
            <a:r>
              <a:rPr lang="en-US" sz="1700" i="1">
                <a:solidFill>
                  <a:srgbClr val="888888"/>
                </a:solidFill>
                <a:effectLst/>
                <a:latin typeface="Courier" charset="0"/>
                <a:ea typeface="Courier" charset="0"/>
                <a:cs typeface="Courier" charset="0"/>
              </a:rPr>
              <a:t>//set to 5-10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bool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hitGround;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void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OnCollisionEnter(</a:t>
            </a:r>
            <a:r>
              <a:rPr lang="en-US" sz="17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Collision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c){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(c.contacts[</a:t>
            </a:r>
            <a:r>
              <a:rPr lang="en-US" sz="17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].normal.y &gt;= </a:t>
            </a:r>
            <a:r>
              <a:rPr lang="en-US" sz="17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) {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    hitGround =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true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;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}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}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void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OnCollisionExit(</a:t>
            </a:r>
            <a:r>
              <a:rPr lang="en-US" sz="17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Collision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c){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hitGround = </a:t>
            </a:r>
            <a:r>
              <a:rPr lang="en-US" sz="17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false</a:t>
            </a: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;</a:t>
            </a:r>
            <a:b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</a:br>
            <a:r>
              <a:rPr lang="en-US" sz="17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}</a:t>
            </a:r>
            <a:r>
              <a:rPr lang="en-US" sz="1700">
                <a:latin typeface="Courier" charset="0"/>
                <a:ea typeface="Courier" charset="0"/>
                <a:cs typeface="Courier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1626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To be continued :</a:t>
            </a:r>
          </a:p>
          <a:p>
            <a:r>
              <a:rPr lang="en-US"/>
              <a:t>Changing animation state : Chapter 9. Animator</a:t>
            </a:r>
          </a:p>
          <a:p>
            <a:r>
              <a:rPr lang="en-US"/>
              <a:t>Shooting : Chapter 11. Raycast</a:t>
            </a:r>
          </a:p>
        </p:txBody>
      </p:sp>
    </p:spTree>
    <p:extLst>
      <p:ext uri="{BB962C8B-B14F-4D97-AF65-F5344CB8AC3E}">
        <p14:creationId xmlns:p14="http://schemas.microsoft.com/office/powerpoint/2010/main" val="2085068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want to make script from scratch to control 3</a:t>
            </a:r>
            <a:r>
              <a:rPr lang="en-US" baseline="30000"/>
              <a:t>rd</a:t>
            </a:r>
            <a:r>
              <a:rPr lang="en-US"/>
              <a:t> person character with keyboard and mouse</a:t>
            </a:r>
          </a:p>
          <a:p>
            <a:r>
              <a:rPr lang="en-US"/>
              <a:t>First create a character, put rigid body and sphere collider to it</a:t>
            </a:r>
          </a:p>
          <a:p>
            <a:r>
              <a:rPr lang="en-US"/>
              <a:t>Create a plane/terrain, place the character is above it</a:t>
            </a:r>
          </a:p>
          <a:p>
            <a:r>
              <a:rPr lang="en-US"/>
              <a:t>Attach new script : character.cs to the character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6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</a:t>
            </a:r>
            <a:r>
              <a:rPr lang="en-US" baseline="30000"/>
              <a:t>rd</a:t>
            </a:r>
            <a:r>
              <a:rPr lang="en-US"/>
              <a:t> Person Character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main camera will follow the character from certain distance</a:t>
            </a:r>
          </a:p>
          <a:p>
            <a:r>
              <a:rPr lang="en-US"/>
              <a:t>WASD or arrow to move</a:t>
            </a:r>
          </a:p>
          <a:p>
            <a:r>
              <a:rPr lang="en-US"/>
              <a:t>Space to jump</a:t>
            </a:r>
          </a:p>
        </p:txBody>
      </p:sp>
    </p:spTree>
    <p:extLst>
      <p:ext uri="{BB962C8B-B14F-4D97-AF65-F5344CB8AC3E}">
        <p14:creationId xmlns:p14="http://schemas.microsoft.com/office/powerpoint/2010/main" val="31631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Listening to Axis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Listening to arrow keys and WASD can be done using the following functions (put in Update) :</a:t>
            </a:r>
          </a:p>
          <a:p>
            <a:pPr marL="400050" lvl="1" indent="0">
              <a:buNone/>
            </a:pPr>
            <a:r>
              <a:rPr lang="en-US" sz="2000">
                <a:latin typeface="Courier" charset="0"/>
                <a:ea typeface="Courier" charset="0"/>
                <a:cs typeface="Courier" charset="0"/>
              </a:rPr>
              <a:t>float mh = Input.GetAxis ("Horizontal");</a:t>
            </a:r>
            <a:br>
              <a:rPr lang="en-US" sz="2000">
                <a:latin typeface="Courier" charset="0"/>
                <a:ea typeface="Courier" charset="0"/>
                <a:cs typeface="Courier" charset="0"/>
              </a:rPr>
            </a:br>
            <a:r>
              <a:rPr lang="en-US" sz="2000">
                <a:latin typeface="Courier" charset="0"/>
                <a:ea typeface="Courier" charset="0"/>
                <a:cs typeface="Courier" charset="0"/>
              </a:rPr>
              <a:t>float mv = Input.GetAxis ("Vertical");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The value will be in the range -1 to 1 for joystick input.</a:t>
            </a:r>
          </a:p>
          <a:p>
            <a:r>
              <a:rPr lang="en-US"/>
              <a:t>For keyboard input (WASD/arrow), the result is the same, but is increased from 0 to 1 or 0 to -1 (in around 250ms) when we hold the WASD/arrow key.</a:t>
            </a:r>
          </a:p>
          <a:p>
            <a:r>
              <a:rPr lang="en-US"/>
              <a:t>Because of 250ms is really small, we can assume that for keyboard input, the value is either -1, 0 or 1.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3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Moving Non-Rigid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Put the script inside </a:t>
            </a:r>
            <a:r>
              <a:rPr lang="en-US" b="1"/>
              <a:t>Update() </a:t>
            </a:r>
            <a:r>
              <a:rPr lang="en-US"/>
              <a:t>to run it continuously</a:t>
            </a:r>
          </a:p>
          <a:p>
            <a:r>
              <a:rPr lang="en-US"/>
              <a:t>First declare </a:t>
            </a:r>
            <a:r>
              <a:rPr lang="en-US" sz="2200">
                <a:latin typeface="Courier" charset="0"/>
                <a:ea typeface="Courier" charset="0"/>
                <a:cs typeface="Courier" charset="0"/>
              </a:rPr>
              <a:t>var dt = Time.deltaTime</a:t>
            </a:r>
            <a:r>
              <a:rPr lang="en-US"/>
              <a:t>; </a:t>
            </a:r>
          </a:p>
          <a:p>
            <a:r>
              <a:rPr lang="en-US"/>
              <a:t>For non rigid body characters, like flying objects, we can move using transform.position or transform.Translate, e.g.</a:t>
            </a:r>
          </a:p>
          <a:p>
            <a:r>
              <a:rPr lang="en-US"/>
              <a:t>Moving 10 pixels in X and Z, use one of the following</a:t>
            </a:r>
          </a:p>
          <a:p>
            <a:pPr lvl="1"/>
            <a:r>
              <a:rPr lang="en-US"/>
              <a:t>transform.position += new Vector3(10,0,10) * dt</a:t>
            </a:r>
          </a:p>
          <a:p>
            <a:pPr lvl="1"/>
            <a:r>
              <a:rPr lang="en-US"/>
              <a:t>transform.Translate(new Vector3(10,0,10) * dt)</a:t>
            </a:r>
          </a:p>
          <a:p>
            <a:r>
              <a:rPr lang="en-US"/>
              <a:t>Time.deltaTime allows us to create frame rate independent game</a:t>
            </a:r>
          </a:p>
        </p:txBody>
      </p:sp>
    </p:spTree>
    <p:extLst>
      <p:ext uri="{BB962C8B-B14F-4D97-AF65-F5344CB8AC3E}">
        <p14:creationId xmlns:p14="http://schemas.microsoft.com/office/powerpoint/2010/main" val="960737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Moving Rigid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Put the script inside </a:t>
            </a:r>
            <a:r>
              <a:rPr lang="en-US" b="1"/>
              <a:t>FixedUpdate() </a:t>
            </a:r>
            <a:r>
              <a:rPr lang="en-US"/>
              <a:t>to run it continuously</a:t>
            </a:r>
          </a:p>
          <a:p>
            <a:r>
              <a:rPr lang="en-US"/>
              <a:t>FixedUpdate should be used when applying forces, torques, or other physics-related functions - because you know it will be executed exactly in sync with the physics engine itself.</a:t>
            </a:r>
          </a:p>
          <a:p>
            <a:r>
              <a:rPr lang="en-US"/>
              <a:t>First declare </a:t>
            </a:r>
            <a:r>
              <a:rPr lang="en-US" sz="2200">
                <a:latin typeface="Courier" charset="0"/>
                <a:ea typeface="Courier" charset="0"/>
                <a:cs typeface="Courier" charset="0"/>
              </a:rPr>
              <a:t>var dt = Time.deltaTime</a:t>
            </a:r>
            <a:r>
              <a:rPr lang="en-US"/>
              <a:t>; </a:t>
            </a:r>
          </a:p>
          <a:p>
            <a:r>
              <a:rPr lang="en-US"/>
              <a:t>Refer to the RigidBody of the Character:</a:t>
            </a:r>
          </a:p>
          <a:p>
            <a:pPr marL="0" indent="0">
              <a:buNone/>
            </a:pPr>
            <a:r>
              <a:rPr lang="en-US" sz="2200">
                <a:latin typeface="Courier" charset="0"/>
                <a:ea typeface="Courier" charset="0"/>
                <a:cs typeface="Courier" charset="0"/>
              </a:rPr>
              <a:t>	Rigidbody rb;</a:t>
            </a:r>
            <a:br>
              <a:rPr lang="en-US" sz="2200">
                <a:latin typeface="Courier" charset="0"/>
                <a:ea typeface="Courier" charset="0"/>
                <a:cs typeface="Courier" charset="0"/>
              </a:rPr>
            </a:br>
            <a:r>
              <a:rPr lang="en-US" sz="2200">
                <a:latin typeface="Courier" charset="0"/>
                <a:ea typeface="Courier" charset="0"/>
                <a:cs typeface="Courier" charset="0"/>
              </a:rPr>
              <a:t>  	void Start () {</a:t>
            </a:r>
            <a:br>
              <a:rPr lang="en-US" sz="2200">
                <a:latin typeface="Courier" charset="0"/>
                <a:ea typeface="Courier" charset="0"/>
                <a:cs typeface="Courier" charset="0"/>
              </a:rPr>
            </a:br>
            <a:r>
              <a:rPr lang="en-US" sz="2200">
                <a:latin typeface="Courier" charset="0"/>
                <a:ea typeface="Courier" charset="0"/>
                <a:cs typeface="Courier" charset="0"/>
              </a:rPr>
              <a:t>   	rb = GetComponent&lt;Rigidbody&gt; (); </a:t>
            </a:r>
          </a:p>
          <a:p>
            <a:pPr marL="0" indent="0">
              <a:buNone/>
            </a:pPr>
            <a:r>
              <a:rPr lang="en-US" sz="2200">
                <a:latin typeface="Courier" charset="0"/>
                <a:ea typeface="Courier" charset="0"/>
                <a:cs typeface="Courier" charset="0"/>
              </a:rPr>
              <a:t>	}</a:t>
            </a:r>
          </a:p>
          <a:p>
            <a:r>
              <a:rPr lang="en-US"/>
              <a:t>3 types of rigid body movement : MovePosition, Velocity, AddForce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7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Moving RigidBody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Velocity and AddForce difference:</a:t>
            </a:r>
          </a:p>
          <a:p>
            <a:r>
              <a:rPr lang="en-US"/>
              <a:t>Velocity is for objects which have a big starting power, like kicking a ball, character jump, e.g.:</a:t>
            </a:r>
          </a:p>
          <a:p>
            <a:pPr marL="0" indent="0">
              <a:buNone/>
            </a:pPr>
            <a:r>
              <a:rPr lang="pl-PL"/>
              <a:t>	In Start() :</a:t>
            </a:r>
          </a:p>
          <a:p>
            <a:pPr marL="0" indent="0">
              <a:buNone/>
            </a:pPr>
            <a:r>
              <a:rPr lang="pl-PL" sz="2200">
                <a:latin typeface="Courier" charset="0"/>
                <a:ea typeface="Courier" charset="0"/>
                <a:cs typeface="Courier" charset="0"/>
              </a:rPr>
              <a:t>	rb.velocity += new Vector3 (0, 10, 0);</a:t>
            </a:r>
            <a:endParaRPr lang="en-US" sz="2200">
              <a:latin typeface="Courier" charset="0"/>
              <a:ea typeface="Courier" charset="0"/>
              <a:cs typeface="Courier" charset="0"/>
            </a:endParaRPr>
          </a:p>
          <a:p>
            <a:r>
              <a:rPr lang="en-US"/>
              <a:t>AddForce for adding forces constantly, moving objects with force every frame, like a moving ball :</a:t>
            </a:r>
          </a:p>
          <a:p>
            <a:pPr marL="0" indent="0">
              <a:buNone/>
            </a:pPr>
            <a:r>
              <a:rPr lang="en-US"/>
              <a:t>	Create a ball or a character, then in Update() :</a:t>
            </a:r>
          </a:p>
          <a:p>
            <a:pPr marL="400050" lvl="1" indent="0">
              <a:buNone/>
            </a:pPr>
            <a:r>
              <a:rPr lang="is-IS" sz="2200">
                <a:latin typeface="Courier" charset="0"/>
                <a:ea typeface="Courier" charset="0"/>
                <a:cs typeface="Courier" charset="0"/>
              </a:rPr>
              <a:t>var v = new Vector3 (10, 0, 10);</a:t>
            </a:r>
            <a:br>
              <a:rPr lang="is-IS" sz="2200">
                <a:latin typeface="Courier" charset="0"/>
                <a:ea typeface="Courier" charset="0"/>
                <a:cs typeface="Courier" charset="0"/>
              </a:rPr>
            </a:br>
            <a:r>
              <a:rPr lang="is-IS" sz="2200">
                <a:latin typeface="Courier" charset="0"/>
                <a:ea typeface="Courier" charset="0"/>
                <a:cs typeface="Courier" charset="0"/>
              </a:rPr>
              <a:t>rb.AddForce(v);</a:t>
            </a:r>
            <a:endParaRPr lang="en-US" sz="2200">
              <a:latin typeface="Courier" charset="0"/>
              <a:ea typeface="Courier" charset="0"/>
              <a:cs typeface="Courier" charset="0"/>
            </a:endParaRPr>
          </a:p>
          <a:p>
            <a:r>
              <a:rPr lang="en-US"/>
              <a:t>What is the difference between AddForce for a human character vs a ball?</a:t>
            </a:r>
          </a:p>
        </p:txBody>
      </p:sp>
    </p:spTree>
    <p:extLst>
      <p:ext uri="{BB962C8B-B14F-4D97-AF65-F5344CB8AC3E}">
        <p14:creationId xmlns:p14="http://schemas.microsoft.com/office/powerpoint/2010/main" val="596048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Moving RigidBody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MovePosition : Works like transform.Translate, but using the physics engine (colliders will work more reliably)</a:t>
            </a:r>
          </a:p>
          <a:p>
            <a:r>
              <a:rPr lang="en-US"/>
              <a:t>Used for moving human character, vehicles, etc.</a:t>
            </a:r>
          </a:p>
          <a:p>
            <a:r>
              <a:rPr lang="en-US"/>
              <a:t>Create a human character, then in update() :</a:t>
            </a:r>
          </a:p>
          <a:p>
            <a:pPr marL="400050" lvl="1" indent="0">
              <a:buNone/>
            </a:pPr>
            <a:r>
              <a:rPr lang="is-IS" sz="2200">
                <a:latin typeface="Courier" charset="0"/>
                <a:ea typeface="Courier" charset="0"/>
                <a:cs typeface="Courier" charset="0"/>
              </a:rPr>
              <a:t>var dt = Time.deltaTime;</a:t>
            </a:r>
            <a:br>
              <a:rPr lang="is-IS" sz="2200">
                <a:latin typeface="Courier" charset="0"/>
                <a:ea typeface="Courier" charset="0"/>
                <a:cs typeface="Courier" charset="0"/>
              </a:rPr>
            </a:br>
            <a:r>
              <a:rPr lang="is-IS" sz="2200">
                <a:latin typeface="Courier" charset="0"/>
                <a:ea typeface="Courier" charset="0"/>
                <a:cs typeface="Courier" charset="0"/>
              </a:rPr>
              <a:t>var v = new Vector3 (10, 0, 10); </a:t>
            </a:r>
          </a:p>
          <a:p>
            <a:pPr marL="400050" lvl="1" indent="0">
              <a:buNone/>
            </a:pPr>
            <a:r>
              <a:rPr lang="en-US" sz="2200">
                <a:latin typeface="Courier" charset="0"/>
                <a:ea typeface="Courier" charset="0"/>
                <a:cs typeface="Courier" charset="0"/>
              </a:rPr>
              <a:t>rb.MovePosition(transform.position+v*dt); </a:t>
            </a:r>
          </a:p>
        </p:txBody>
      </p:sp>
    </p:spTree>
    <p:extLst>
      <p:ext uri="{BB962C8B-B14F-4D97-AF65-F5344CB8AC3E}">
        <p14:creationId xmlns:p14="http://schemas.microsoft.com/office/powerpoint/2010/main" val="1000333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35641"/>
            <a:ext cx="8229600" cy="721649"/>
          </a:xfrm>
        </p:spPr>
        <p:txBody>
          <a:bodyPr/>
          <a:lstStyle/>
          <a:p>
            <a:r>
              <a:rPr lang="en-US"/>
              <a:t>Moving Rigid Body Character with Axis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857290"/>
            <a:ext cx="897439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public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class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character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: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MonoBehaviour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{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public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float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spd; </a:t>
            </a:r>
            <a:r>
              <a:rPr lang="en-US" sz="1500" i="1">
                <a:solidFill>
                  <a:srgbClr val="888888"/>
                </a:solidFill>
                <a:effectLst/>
                <a:latin typeface="Courier" charset="0"/>
                <a:ea typeface="Courier" charset="0"/>
                <a:cs typeface="Courier" charset="0"/>
              </a:rPr>
              <a:t>//fill with number, 10-15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public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GameObject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en;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Rigidbody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rb;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void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Start () {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rb = GetComponent&lt;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Rigidbody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&gt; ();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}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void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FixedUpdate(){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 i="1">
                <a:solidFill>
                  <a:srgbClr val="888888"/>
                </a:solidFill>
                <a:effectLst/>
                <a:latin typeface="Courier" charset="0"/>
                <a:ea typeface="Courier" charset="0"/>
                <a:cs typeface="Courier" charset="0"/>
              </a:rPr>
              <a:t>//detect the axis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float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mh =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Input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.GetAxis (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"Horizontal"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);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float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mv =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Input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.GetAxis (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"Vertical"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);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Vector3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axis =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new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Vector3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(mh, 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, mv);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 i="1">
                <a:solidFill>
                  <a:srgbClr val="888888"/>
                </a:solidFill>
                <a:effectLst/>
                <a:latin typeface="Courier" charset="0"/>
                <a:ea typeface="Courier" charset="0"/>
                <a:cs typeface="Courier" charset="0"/>
              </a:rPr>
              <a:t>//move the position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var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dt =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Time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.deltaTime;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var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move = axis * spd * dt;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rb.MovePosition (transform.position + move);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 i="1">
                <a:solidFill>
                  <a:srgbClr val="888888"/>
                </a:solidFill>
                <a:effectLst/>
                <a:latin typeface="Courier" charset="0"/>
                <a:ea typeface="Courier" charset="0"/>
                <a:cs typeface="Courier" charset="0"/>
              </a:rPr>
              <a:t>//rotate according to axis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float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deg =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Mathf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.Atan2(mh,mv)*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Mathf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.Rad2Deg;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(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Mathf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.Abs (mh) != 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||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Mathf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.Abs (mv) != 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) {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    </a:t>
            </a:r>
            <a:r>
              <a:rPr lang="en-US" sz="1500" i="1">
                <a:solidFill>
                  <a:srgbClr val="888888"/>
                </a:solidFill>
                <a:effectLst/>
                <a:latin typeface="Courier" charset="0"/>
                <a:ea typeface="Courier" charset="0"/>
                <a:cs typeface="Courier" charset="0"/>
              </a:rPr>
              <a:t>//only if player is moving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    transform.rotation =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Quaternion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.Euler (</a:t>
            </a:r>
            <a:r>
              <a:rPr lang="en-US" sz="1500">
                <a:solidFill>
                  <a:srgbClr val="009695"/>
                </a:solidFill>
                <a:effectLst/>
                <a:latin typeface="Courier" charset="0"/>
                <a:ea typeface="Courier" charset="0"/>
                <a:cs typeface="Courier" charset="0"/>
              </a:rPr>
              <a:t>new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sz="1500">
                <a:solidFill>
                  <a:srgbClr val="3364A4"/>
                </a:solidFill>
                <a:effectLst/>
                <a:latin typeface="Courier" charset="0"/>
                <a:ea typeface="Courier" charset="0"/>
                <a:cs typeface="Courier" charset="0"/>
              </a:rPr>
              <a:t>Vector3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(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, deg, </a:t>
            </a:r>
            <a:r>
              <a:rPr lang="en-US" sz="1500">
                <a:solidFill>
                  <a:srgbClr val="F57D00"/>
                </a:solidFill>
                <a:effectLst/>
                <a:latin typeface="Courier" charset="0"/>
                <a:ea typeface="Courier" charset="0"/>
                <a:cs typeface="Courier" charset="0"/>
              </a:rPr>
              <a:t>0</a:t>
            </a: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));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sz="1500">
                <a:latin typeface="Courier" charset="0"/>
                <a:ea typeface="Courier" charset="0"/>
                <a:cs typeface="Courier" charset="0"/>
              </a:rPr>
            </a:br>
            <a:r>
              <a:rPr lang="en-US" sz="1500">
                <a:solidFill>
                  <a:srgbClr val="333333"/>
                </a:solidFill>
                <a:effectLst/>
                <a:latin typeface="Courier" charset="0"/>
                <a:ea typeface="Courier" charset="0"/>
                <a:cs typeface="Courier" charset="0"/>
              </a:rPr>
              <a:t>        }</a:t>
            </a:r>
            <a:r>
              <a:rPr lang="en-US" sz="1500">
                <a:latin typeface="Courier" charset="0"/>
                <a:ea typeface="Courier" charset="0"/>
                <a:cs typeface="Courier" charset="0"/>
              </a:rPr>
              <a:t> </a:t>
            </a:r>
          </a:p>
          <a:p>
            <a:r>
              <a:rPr lang="en-US" sz="1500">
                <a:latin typeface="Courier" charset="0"/>
                <a:ea typeface="Courier" charset="0"/>
                <a:cs typeface="Courier" charset="0"/>
              </a:rPr>
              <a:t>	}</a:t>
            </a:r>
          </a:p>
          <a:p>
            <a:r>
              <a:rPr lang="en-US" sz="1500"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962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287</Words>
  <Application>Microsoft Macintosh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Courier</vt:lpstr>
      <vt:lpstr>Segoe UI</vt:lpstr>
      <vt:lpstr>Arial</vt:lpstr>
      <vt:lpstr>Office Theme</vt:lpstr>
      <vt:lpstr>Third Person Controller</vt:lpstr>
      <vt:lpstr>Requirements</vt:lpstr>
      <vt:lpstr>3rd Person Character</vt:lpstr>
      <vt:lpstr>Listening to Axis</vt:lpstr>
      <vt:lpstr>Moving Non-Rigid Body</vt:lpstr>
      <vt:lpstr>Moving Rigid Body</vt:lpstr>
      <vt:lpstr>Moving RigidBody (2)</vt:lpstr>
      <vt:lpstr>Moving RigidBody (3)</vt:lpstr>
      <vt:lpstr>Moving Rigid Body Character with Axis</vt:lpstr>
      <vt:lpstr>Character Jump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 Coral</dc:creator>
  <cp:lastModifiedBy>Kristo Radion Purba</cp:lastModifiedBy>
  <cp:revision>88</cp:revision>
  <dcterms:created xsi:type="dcterms:W3CDTF">2014-01-14T12:05:24Z</dcterms:created>
  <dcterms:modified xsi:type="dcterms:W3CDTF">2017-11-12T10:17:05Z</dcterms:modified>
</cp:coreProperties>
</file>