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5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92950"/>
  </p:normalViewPr>
  <p:slideViewPr>
    <p:cSldViewPr snapToGrid="0" snapToObjects="1">
      <p:cViewPr varScale="1">
        <p:scale>
          <a:sx n="86" d="100"/>
          <a:sy n="86" d="100"/>
        </p:scale>
        <p:origin x="22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2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8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2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1649"/>
          </a:xfrm>
        </p:spPr>
        <p:txBody>
          <a:bodyPr>
            <a:normAutofit/>
          </a:bodyPr>
          <a:lstStyle>
            <a:lvl1pPr>
              <a:defRPr sz="350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652"/>
            <a:ext cx="8229600" cy="5141698"/>
          </a:xfrm>
        </p:spPr>
        <p:txBody>
          <a:bodyPr>
            <a:normAutofit/>
          </a:bodyPr>
          <a:lstStyle>
            <a:lvl1pPr>
              <a:defRPr sz="2400">
                <a:latin typeface="Segoe UI" charset="0"/>
                <a:ea typeface="Segoe UI" charset="0"/>
                <a:cs typeface="Segoe UI" charset="0"/>
              </a:defRPr>
            </a:lvl1pPr>
            <a:lvl2pPr>
              <a:defRPr sz="2400">
                <a:latin typeface="Segoe UI" charset="0"/>
                <a:ea typeface="Segoe UI" charset="0"/>
                <a:cs typeface="Segoe UI" charset="0"/>
              </a:defRPr>
            </a:lvl2pPr>
            <a:lvl3pPr>
              <a:defRPr sz="2400">
                <a:latin typeface="Segoe UI" charset="0"/>
                <a:ea typeface="Segoe UI" charset="0"/>
                <a:cs typeface="Segoe UI" charset="0"/>
              </a:defRPr>
            </a:lvl3pPr>
            <a:lvl4pPr>
              <a:defRPr sz="2400">
                <a:latin typeface="Segoe UI" charset="0"/>
                <a:ea typeface="Segoe UI" charset="0"/>
                <a:cs typeface="Segoe UI" charset="0"/>
              </a:defRPr>
            </a:lvl4pPr>
            <a:lvl5pPr>
              <a:defRPr sz="2400">
                <a:latin typeface="Segoe UI" charset="0"/>
                <a:ea typeface="Segoe UI" charset="0"/>
                <a:cs typeface="Segoe UI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1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7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0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0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7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8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7BCBE-A2DD-2248-8676-657FEEB74689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Basic Player and Enemy Movement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Kristo Radion Purba</a:t>
            </a:r>
          </a:p>
        </p:txBody>
      </p:sp>
    </p:spTree>
    <p:extLst>
      <p:ext uri="{BB962C8B-B14F-4D97-AF65-F5344CB8AC3E}">
        <p14:creationId xmlns:p14="http://schemas.microsoft.com/office/powerpoint/2010/main" val="94222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Default First or 3rd Person Player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94" y="1214652"/>
            <a:ext cx="3222885" cy="5141698"/>
          </a:xfrm>
        </p:spPr>
        <p:txBody>
          <a:bodyPr>
            <a:normAutofit/>
          </a:bodyPr>
          <a:lstStyle/>
          <a:p>
            <a:r>
              <a:rPr lang="en-US" sz="2100"/>
              <a:t>Import the default Character asset in Assets -&gt; Import Package -&gt; Character</a:t>
            </a:r>
          </a:p>
          <a:p>
            <a:r>
              <a:rPr lang="en-US" sz="2100"/>
              <a:t>Put </a:t>
            </a:r>
            <a:r>
              <a:rPr lang="en-US" sz="2100" b="1"/>
              <a:t>3</a:t>
            </a:r>
            <a:r>
              <a:rPr lang="en-US" sz="2100" b="1" baseline="30000"/>
              <a:t>rd</a:t>
            </a:r>
            <a:r>
              <a:rPr lang="en-US" sz="2100" b="1"/>
              <a:t> person controller </a:t>
            </a:r>
            <a:r>
              <a:rPr lang="en-US" sz="2100"/>
              <a:t>or </a:t>
            </a:r>
            <a:r>
              <a:rPr lang="en-US" sz="2100" b="1"/>
              <a:t>RigidBody FPS Controller </a:t>
            </a:r>
            <a:r>
              <a:rPr lang="en-US" sz="2100"/>
              <a:t>in the stage, play the game</a:t>
            </a:r>
          </a:p>
          <a:p>
            <a:r>
              <a:rPr lang="en-US" sz="2100"/>
              <a:t>Control the character using WASD or arrow keys, and mouse direction.</a:t>
            </a:r>
          </a:p>
          <a:p>
            <a:r>
              <a:rPr lang="en-US" sz="2100"/>
              <a:t>Use space to jump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966" y="3370427"/>
            <a:ext cx="4957792" cy="1966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758" y="1334572"/>
            <a:ext cx="54610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1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Custom Basic Character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2" y="1139701"/>
            <a:ext cx="2788171" cy="5306069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In this example, we will use C# programming in Unity to control our character.</a:t>
            </a:r>
          </a:p>
          <a:p>
            <a:r>
              <a:rPr lang="en-US"/>
              <a:t>First, create a character, e.g. robot, using cube and sphere</a:t>
            </a:r>
          </a:p>
          <a:p>
            <a:r>
              <a:rPr lang="en-US"/>
              <a:t>Then, add component Physics -&gt; Rigid Body.</a:t>
            </a:r>
          </a:p>
          <a:p>
            <a:r>
              <a:rPr lang="en-US"/>
              <a:t>Set freeze rotation X and 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053" y="2242431"/>
            <a:ext cx="5961846" cy="425675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4872" y="6019559"/>
            <a:ext cx="8491928" cy="65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558" y="1056247"/>
            <a:ext cx="2816772" cy="101256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252330" y="1021401"/>
            <a:ext cx="2788171" cy="1082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/>
              <a:t>-&gt; Empty</a:t>
            </a:r>
          </a:p>
          <a:p>
            <a:pPr marL="0" indent="0">
              <a:buNone/>
            </a:pPr>
            <a:r>
              <a:rPr lang="en-US" sz="2000"/>
              <a:t>-&gt; Cube</a:t>
            </a:r>
          </a:p>
          <a:p>
            <a:pPr marL="0" indent="0">
              <a:buNone/>
            </a:pPr>
            <a:r>
              <a:rPr lang="en-US" sz="2000"/>
              <a:t>-&gt; Sphere</a:t>
            </a:r>
          </a:p>
        </p:txBody>
      </p:sp>
    </p:spTree>
    <p:extLst>
      <p:ext uri="{BB962C8B-B14F-4D97-AF65-F5344CB8AC3E}">
        <p14:creationId xmlns:p14="http://schemas.microsoft.com/office/powerpoint/2010/main" val="57429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Rigid Body and Collider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RigidBody is for moving objects, allowing it to simulate physics like collision and gravity</a:t>
            </a:r>
          </a:p>
          <a:p>
            <a:r>
              <a:rPr lang="en-US"/>
              <a:t>Collider is used for moving objects and non-moving objects (like walls)</a:t>
            </a:r>
          </a:p>
          <a:p>
            <a:r>
              <a:rPr lang="en-US"/>
              <a:t>So for the player and enemy, we will use </a:t>
            </a:r>
            <a:r>
              <a:rPr lang="en-US" b="1"/>
              <a:t>RigidBody</a:t>
            </a:r>
            <a:r>
              <a:rPr lang="en-US"/>
              <a:t> so that they will collide to other objects, and affected by gravity, as well as </a:t>
            </a:r>
            <a:r>
              <a:rPr lang="en-US" b="1"/>
              <a:t>Collider </a:t>
            </a:r>
            <a:r>
              <a:rPr lang="en-US"/>
              <a:t>so other objects can collide them</a:t>
            </a:r>
          </a:p>
          <a:p>
            <a:r>
              <a:rPr lang="en-US"/>
              <a:t>For the robot example, the collider is already available in the head and body (sphere and cube), so we don</a:t>
            </a:r>
            <a:r>
              <a:rPr lang="mr-IN"/>
              <a:t>’</a:t>
            </a:r>
            <a:r>
              <a:rPr lang="en-US"/>
              <a:t>t need to add it.</a:t>
            </a:r>
          </a:p>
        </p:txBody>
      </p:sp>
    </p:spTree>
    <p:extLst>
      <p:ext uri="{BB962C8B-B14F-4D97-AF65-F5344CB8AC3E}">
        <p14:creationId xmlns:p14="http://schemas.microsoft.com/office/powerpoint/2010/main" val="153197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Player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Add new script to the Player, name it PlayerScript, choose C# language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2165350"/>
            <a:ext cx="70231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7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287"/>
            <a:ext cx="8229600" cy="5360063"/>
          </a:xfrm>
        </p:spPr>
        <p:txBody>
          <a:bodyPr/>
          <a:lstStyle/>
          <a:p>
            <a:r>
              <a:rPr lang="en-US"/>
              <a:t>There are 2 basic events in the unity Script :</a:t>
            </a:r>
          </a:p>
          <a:p>
            <a:pPr lvl="1"/>
            <a:r>
              <a:rPr lang="en-US"/>
              <a:t>Start : Happens once, when the first time the object appeared in the scene</a:t>
            </a:r>
          </a:p>
          <a:p>
            <a:pPr lvl="1"/>
            <a:r>
              <a:rPr lang="en-US"/>
              <a:t>Update : Happening every frame. Default FPS (frame per second) in unity is 60. Thus, 1 frame is 1/60 second. The Update() will happen every 1/60 secs.</a:t>
            </a:r>
          </a:p>
          <a:p>
            <a:r>
              <a:rPr lang="en-US"/>
              <a:t>In this example, we will add the scripts in the update(). The character control will run every time as long as the game is running.</a:t>
            </a:r>
          </a:p>
        </p:txBody>
      </p:sp>
    </p:spTree>
    <p:extLst>
      <p:ext uri="{BB962C8B-B14F-4D97-AF65-F5344CB8AC3E}">
        <p14:creationId xmlns:p14="http://schemas.microsoft.com/office/powerpoint/2010/main" val="201440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Player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262"/>
            <a:ext cx="8229600" cy="5232088"/>
          </a:xfrm>
        </p:spPr>
        <p:txBody>
          <a:bodyPr/>
          <a:lstStyle/>
          <a:p>
            <a:r>
              <a:rPr lang="en-US"/>
              <a:t>Double click on the PlayerScript, then add the following in the void Update()</a:t>
            </a:r>
          </a:p>
        </p:txBody>
      </p:sp>
      <p:sp>
        <p:nvSpPr>
          <p:cNvPr id="5" name="Rectangle 4"/>
          <p:cNvSpPr/>
          <p:nvPr/>
        </p:nvSpPr>
        <p:spPr>
          <a:xfrm>
            <a:off x="329784" y="2050400"/>
            <a:ext cx="85144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>
                <a:solidFill>
                  <a:srgbClr val="888888"/>
                </a:solidFill>
                <a:effectLst/>
                <a:latin typeface="Consolas" charset="0"/>
                <a:ea typeface="Consolas" charset="0"/>
                <a:cs typeface="Consolas" charset="0"/>
              </a:rPr>
              <a:t>//Get the input from WASD, arrow, and joystick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>
                <a:latin typeface="Consolas" charset="0"/>
                <a:ea typeface="Consolas" charset="0"/>
                <a:cs typeface="Consolas" charset="0"/>
              </a:rPr>
            </a:br>
            <a:r>
              <a:rPr lang="en-US" i="1">
                <a:solidFill>
                  <a:srgbClr val="888888"/>
                </a:solidFill>
                <a:effectLst/>
                <a:latin typeface="Consolas" charset="0"/>
                <a:ea typeface="Consolas" charset="0"/>
                <a:cs typeface="Consolas" charset="0"/>
              </a:rPr>
              <a:t>//the value is between -1.0 and 1.0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>
                <a:latin typeface="Consolas" charset="0"/>
                <a:ea typeface="Consolas" charset="0"/>
                <a:cs typeface="Consolas" charset="0"/>
              </a:rPr>
            </a:br>
            <a:r>
              <a:rPr lang="en-US">
                <a:solidFill>
                  <a:srgbClr val="009695"/>
                </a:solidFill>
                <a:effectLst/>
                <a:latin typeface="Consolas" charset="0"/>
                <a:ea typeface="Consolas" charset="0"/>
                <a:cs typeface="Consolas" charset="0"/>
              </a:rPr>
              <a:t>float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 v = </a:t>
            </a:r>
            <a:r>
              <a:rPr lang="en-US">
                <a:solidFill>
                  <a:srgbClr val="3364A4"/>
                </a:solidFill>
                <a:effectLst/>
                <a:latin typeface="Consolas" charset="0"/>
                <a:ea typeface="Consolas" charset="0"/>
                <a:cs typeface="Consolas" charset="0"/>
              </a:rPr>
              <a:t>Input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.GetAxis(</a:t>
            </a:r>
            <a:r>
              <a:rPr lang="en-US">
                <a:solidFill>
                  <a:srgbClr val="F57D00"/>
                </a:solidFill>
                <a:effectLst/>
                <a:latin typeface="Consolas" charset="0"/>
                <a:ea typeface="Consolas" charset="0"/>
                <a:cs typeface="Consolas" charset="0"/>
              </a:rPr>
              <a:t>"Vertical"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);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>
                <a:latin typeface="Consolas" charset="0"/>
                <a:ea typeface="Consolas" charset="0"/>
                <a:cs typeface="Consolas" charset="0"/>
              </a:rPr>
            </a:br>
            <a:r>
              <a:rPr lang="en-US">
                <a:solidFill>
                  <a:srgbClr val="009695"/>
                </a:solidFill>
                <a:effectLst/>
                <a:latin typeface="Consolas" charset="0"/>
                <a:ea typeface="Consolas" charset="0"/>
                <a:cs typeface="Consolas" charset="0"/>
              </a:rPr>
              <a:t>float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 h = </a:t>
            </a:r>
            <a:r>
              <a:rPr lang="en-US">
                <a:solidFill>
                  <a:srgbClr val="3364A4"/>
                </a:solidFill>
                <a:effectLst/>
                <a:latin typeface="Consolas" charset="0"/>
                <a:ea typeface="Consolas" charset="0"/>
                <a:cs typeface="Consolas" charset="0"/>
              </a:rPr>
              <a:t>Input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.GetAxis (</a:t>
            </a:r>
            <a:r>
              <a:rPr lang="en-US">
                <a:solidFill>
                  <a:srgbClr val="F57D00"/>
                </a:solidFill>
                <a:effectLst/>
                <a:latin typeface="Consolas" charset="0"/>
                <a:ea typeface="Consolas" charset="0"/>
                <a:cs typeface="Consolas" charset="0"/>
              </a:rPr>
              <a:t>"Horizontal"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);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>
                <a:latin typeface="Consolas" charset="0"/>
                <a:ea typeface="Consolas" charset="0"/>
                <a:cs typeface="Consolas" charset="0"/>
              </a:rPr>
            </a:br>
            <a:r>
              <a:rPr lang="en-US" i="1">
                <a:solidFill>
                  <a:srgbClr val="888888"/>
                </a:solidFill>
                <a:effectLst/>
                <a:latin typeface="Consolas" charset="0"/>
                <a:ea typeface="Consolas" charset="0"/>
                <a:cs typeface="Consolas" charset="0"/>
              </a:rPr>
              <a:t>//convert horizontal input to X, and vertical input to Z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>
                <a:latin typeface="Consolas" charset="0"/>
                <a:ea typeface="Consolas" charset="0"/>
                <a:cs typeface="Consolas" charset="0"/>
              </a:rPr>
            </a:br>
            <a:r>
              <a:rPr lang="en-US">
                <a:solidFill>
                  <a:srgbClr val="009695"/>
                </a:solidFill>
                <a:effectLst/>
                <a:latin typeface="Consolas" charset="0"/>
                <a:ea typeface="Consolas" charset="0"/>
                <a:cs typeface="Consolas" charset="0"/>
              </a:rPr>
              <a:t>var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 spd = </a:t>
            </a:r>
            <a:r>
              <a:rPr lang="en-US">
                <a:solidFill>
                  <a:srgbClr val="009695"/>
                </a:solidFill>
                <a:effectLst/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 </a:t>
            </a:r>
            <a:r>
              <a:rPr lang="en-US">
                <a:solidFill>
                  <a:srgbClr val="3364A4"/>
                </a:solidFill>
                <a:effectLst/>
                <a:latin typeface="Consolas" charset="0"/>
                <a:ea typeface="Consolas" charset="0"/>
                <a:cs typeface="Consolas" charset="0"/>
              </a:rPr>
              <a:t>Vector3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 (h, </a:t>
            </a:r>
            <a:r>
              <a:rPr lang="en-US">
                <a:solidFill>
                  <a:srgbClr val="F57D00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 v) * </a:t>
            </a:r>
            <a:r>
              <a:rPr lang="en-US">
                <a:solidFill>
                  <a:srgbClr val="F57D00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0.2f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;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>
                <a:latin typeface="Consolas" charset="0"/>
                <a:ea typeface="Consolas" charset="0"/>
                <a:cs typeface="Consolas" charset="0"/>
              </a:rPr>
            </a:b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transform.Translate (spd);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>
                <a:latin typeface="Consolas" charset="0"/>
                <a:ea typeface="Consolas" charset="0"/>
                <a:cs typeface="Consolas" charset="0"/>
              </a:rPr>
            </a:br>
            <a:r>
              <a:rPr lang="en-US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>
                <a:latin typeface="Consolas" charset="0"/>
                <a:ea typeface="Consolas" charset="0"/>
                <a:cs typeface="Consolas" charset="0"/>
              </a:rPr>
            </a:br>
            <a:r>
              <a:rPr lang="en-US" i="1">
                <a:solidFill>
                  <a:srgbClr val="888888"/>
                </a:solidFill>
                <a:effectLst/>
                <a:latin typeface="Consolas" charset="0"/>
                <a:ea typeface="Consolas" charset="0"/>
                <a:cs typeface="Consolas" charset="0"/>
              </a:rPr>
              <a:t>//MainCamera follows the player from distance (3rd person)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>
                <a:latin typeface="Consolas" charset="0"/>
                <a:ea typeface="Consolas" charset="0"/>
                <a:cs typeface="Consolas" charset="0"/>
              </a:rPr>
            </a:br>
            <a:r>
              <a:rPr lang="en-US">
                <a:solidFill>
                  <a:srgbClr val="009695"/>
                </a:solidFill>
                <a:effectLst/>
                <a:latin typeface="Consolas" charset="0"/>
                <a:ea typeface="Consolas" charset="0"/>
                <a:cs typeface="Consolas" charset="0"/>
              </a:rPr>
              <a:t>var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 cam = </a:t>
            </a:r>
            <a:r>
              <a:rPr lang="en-US">
                <a:solidFill>
                  <a:srgbClr val="3364A4"/>
                </a:solidFill>
                <a:effectLst/>
                <a:latin typeface="Consolas" charset="0"/>
                <a:ea typeface="Consolas" charset="0"/>
                <a:cs typeface="Consolas" charset="0"/>
              </a:rPr>
              <a:t>Camera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.main;</a:t>
            </a:r>
          </a:p>
          <a:p>
            <a:r>
              <a:rPr lang="en-US" i="1">
                <a:solidFill>
                  <a:srgbClr val="888888"/>
                </a:solidFill>
                <a:latin typeface="Consolas" charset="0"/>
                <a:ea typeface="Consolas" charset="0"/>
                <a:cs typeface="Consolas" charset="0"/>
              </a:rPr>
              <a:t>//tilt the cam 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>
                <a:latin typeface="Consolas" charset="0"/>
                <a:ea typeface="Consolas" charset="0"/>
                <a:cs typeface="Consolas" charset="0"/>
              </a:rPr>
            </a:b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cam.transform.rotation = </a:t>
            </a:r>
            <a:r>
              <a:rPr lang="en-US">
                <a:solidFill>
                  <a:srgbClr val="3364A4"/>
                </a:solidFill>
                <a:effectLst/>
                <a:latin typeface="Consolas" charset="0"/>
                <a:ea typeface="Consolas" charset="0"/>
                <a:cs typeface="Consolas" charset="0"/>
              </a:rPr>
              <a:t>Quaternion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.Euler(</a:t>
            </a:r>
            <a:r>
              <a:rPr lang="en-US">
                <a:solidFill>
                  <a:srgbClr val="009695"/>
                </a:solidFill>
                <a:effectLst/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 </a:t>
            </a:r>
            <a:r>
              <a:rPr lang="en-US">
                <a:solidFill>
                  <a:srgbClr val="3364A4"/>
                </a:solidFill>
                <a:effectLst/>
                <a:latin typeface="Consolas" charset="0"/>
                <a:ea typeface="Consolas" charset="0"/>
                <a:cs typeface="Consolas" charset="0"/>
              </a:rPr>
              <a:t>Vector3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 (</a:t>
            </a:r>
            <a:r>
              <a:rPr lang="en-US">
                <a:solidFill>
                  <a:srgbClr val="F57D00"/>
                </a:solidFill>
                <a:effectLst/>
                <a:latin typeface="Consolas" charset="0"/>
                <a:ea typeface="Consolas" charset="0"/>
                <a:cs typeface="Consolas" charset="0"/>
              </a:rPr>
              <a:t>25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 </a:t>
            </a:r>
            <a:r>
              <a:rPr lang="en-US">
                <a:solidFill>
                  <a:srgbClr val="F57D00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 </a:t>
            </a:r>
            <a:r>
              <a:rPr lang="en-US">
                <a:solidFill>
                  <a:srgbClr val="F57D00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));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>
                <a:latin typeface="Consolas" charset="0"/>
                <a:ea typeface="Consolas" charset="0"/>
                <a:cs typeface="Consolas" charset="0"/>
              </a:rPr>
            </a:br>
            <a:r>
              <a:rPr lang="en-US" i="1">
                <a:solidFill>
                  <a:srgbClr val="888888"/>
                </a:solidFill>
                <a:effectLst/>
                <a:latin typeface="Consolas" charset="0"/>
                <a:ea typeface="Consolas" charset="0"/>
                <a:cs typeface="Consolas" charset="0"/>
              </a:rPr>
              <a:t>//set the camera a bit away from the player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>
                <a:latin typeface="Consolas" charset="0"/>
                <a:ea typeface="Consolas" charset="0"/>
                <a:cs typeface="Consolas" charset="0"/>
              </a:rPr>
            </a:br>
            <a:r>
              <a:rPr lang="en-US">
                <a:solidFill>
                  <a:srgbClr val="009695"/>
                </a:solidFill>
                <a:effectLst/>
                <a:latin typeface="Consolas" charset="0"/>
                <a:ea typeface="Consolas" charset="0"/>
                <a:cs typeface="Consolas" charset="0"/>
              </a:rPr>
              <a:t>var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 camPos = </a:t>
            </a:r>
            <a:r>
              <a:rPr lang="en-US">
                <a:solidFill>
                  <a:srgbClr val="009695"/>
                </a:solidFill>
                <a:effectLst/>
                <a:latin typeface="Consolas" charset="0"/>
                <a:ea typeface="Consolas" charset="0"/>
                <a:cs typeface="Consolas" charset="0"/>
              </a:rPr>
              <a:t>this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.transform.position + </a:t>
            </a:r>
            <a:r>
              <a:rPr lang="en-US">
                <a:solidFill>
                  <a:srgbClr val="009695"/>
                </a:solidFill>
                <a:effectLst/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 </a:t>
            </a:r>
            <a:r>
              <a:rPr lang="en-US">
                <a:solidFill>
                  <a:srgbClr val="3364A4"/>
                </a:solidFill>
                <a:effectLst/>
                <a:latin typeface="Consolas" charset="0"/>
                <a:ea typeface="Consolas" charset="0"/>
                <a:cs typeface="Consolas" charset="0"/>
              </a:rPr>
              <a:t>Vector3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>
                <a:solidFill>
                  <a:srgbClr val="F57D00"/>
                </a:solidFill>
                <a:effectLst/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>
                <a:solidFill>
                  <a:srgbClr val="F57D00"/>
                </a:solidFill>
                <a:effectLst/>
                <a:latin typeface="Consolas" charset="0"/>
                <a:ea typeface="Consolas" charset="0"/>
                <a:cs typeface="Consolas" charset="0"/>
              </a:rPr>
              <a:t>4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,-</a:t>
            </a:r>
            <a:r>
              <a:rPr lang="en-US">
                <a:solidFill>
                  <a:srgbClr val="F57D00"/>
                </a:solidFill>
                <a:effectLst/>
                <a:latin typeface="Consolas" charset="0"/>
                <a:ea typeface="Consolas" charset="0"/>
                <a:cs typeface="Consolas" charset="0"/>
              </a:rPr>
              <a:t>5</a:t>
            </a: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);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>
                <a:latin typeface="Consolas" charset="0"/>
                <a:ea typeface="Consolas" charset="0"/>
                <a:cs typeface="Consolas" charset="0"/>
              </a:rPr>
            </a:br>
            <a:r>
              <a:rPr lang="en-US">
                <a:solidFill>
                  <a:srgbClr val="333333"/>
                </a:solidFill>
                <a:effectLst/>
                <a:latin typeface="Consolas" charset="0"/>
                <a:ea typeface="Consolas" charset="0"/>
                <a:cs typeface="Consolas" charset="0"/>
              </a:rPr>
              <a:t>cam.transform.position = camPos;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295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More advanced movement controls are available at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Chapter 9. Third Person Controller</a:t>
            </a:r>
          </a:p>
        </p:txBody>
      </p:sp>
    </p:spTree>
    <p:extLst>
      <p:ext uri="{BB962C8B-B14F-4D97-AF65-F5344CB8AC3E}">
        <p14:creationId xmlns:p14="http://schemas.microsoft.com/office/powerpoint/2010/main" val="1288668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351</Words>
  <Application>Microsoft Macintosh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Consolas</vt:lpstr>
      <vt:lpstr>Segoe UI</vt:lpstr>
      <vt:lpstr>Arial</vt:lpstr>
      <vt:lpstr>Office Theme</vt:lpstr>
      <vt:lpstr>Basic Player and Enemy Movement</vt:lpstr>
      <vt:lpstr>Using Default First or 3rd Person Player</vt:lpstr>
      <vt:lpstr>Creating Custom Basic Character</vt:lpstr>
      <vt:lpstr>Rigid Body and Collider</vt:lpstr>
      <vt:lpstr>Player Movement</vt:lpstr>
      <vt:lpstr>The Script</vt:lpstr>
      <vt:lpstr>Player Script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 Coral</dc:creator>
  <cp:lastModifiedBy>Kristo Radion Purba</cp:lastModifiedBy>
  <cp:revision>126</cp:revision>
  <dcterms:created xsi:type="dcterms:W3CDTF">2014-01-14T12:05:24Z</dcterms:created>
  <dcterms:modified xsi:type="dcterms:W3CDTF">2018-01-13T06:22:18Z</dcterms:modified>
</cp:coreProperties>
</file>